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2" r:id="rId4"/>
    <p:sldId id="263" r:id="rId5"/>
    <p:sldId id="281" r:id="rId6"/>
    <p:sldId id="290" r:id="rId7"/>
    <p:sldId id="275" r:id="rId8"/>
    <p:sldId id="273" r:id="rId9"/>
    <p:sldId id="312" r:id="rId10"/>
    <p:sldId id="293" r:id="rId11"/>
    <p:sldId id="282" r:id="rId12"/>
    <p:sldId id="294" r:id="rId13"/>
    <p:sldId id="283" r:id="rId14"/>
    <p:sldId id="295" r:id="rId15"/>
    <p:sldId id="317" r:id="rId16"/>
    <p:sldId id="286" r:id="rId17"/>
    <p:sldId id="301" r:id="rId18"/>
    <p:sldId id="304" r:id="rId19"/>
    <p:sldId id="306" r:id="rId20"/>
    <p:sldId id="307" r:id="rId21"/>
    <p:sldId id="309" r:id="rId22"/>
    <p:sldId id="310" r:id="rId23"/>
    <p:sldId id="316" r:id="rId24"/>
    <p:sldId id="311" r:id="rId25"/>
    <p:sldId id="313" r:id="rId26"/>
    <p:sldId id="314" r:id="rId27"/>
    <p:sldId id="288" r:id="rId28"/>
    <p:sldId id="315" r:id="rId29"/>
    <p:sldId id="289" r:id="rId30"/>
    <p:sldId id="291" r:id="rId31"/>
    <p:sldId id="302" r:id="rId32"/>
    <p:sldId id="299" r:id="rId33"/>
    <p:sldId id="300" r:id="rId34"/>
    <p:sldId id="271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ambria Math" panose="02040503050406030204" pitchFamily="18" charset="0"/>
      <p:regular r:id="rId43"/>
    </p:embeddedFont>
    <p:embeddedFont>
      <p:font typeface="Canva Sans 1" panose="020B0604020202020204" charset="0"/>
      <p:regular r:id="rId44"/>
    </p:embeddedFont>
    <p:embeddedFont>
      <p:font typeface="Canva Sans 2" panose="020B0604020202020204" charset="0"/>
      <p:regular r:id="rId45"/>
    </p:embeddedFont>
    <p:embeddedFont>
      <p:font typeface="Canva Sans 2 Bold" panose="020B0604020202020204" charset="0"/>
      <p:regular r:id="rId46"/>
    </p:embeddedFont>
    <p:embeddedFont>
      <p:font typeface="Helvetica Now Condensed" panose="020B0604020202020204" charset="0"/>
      <p:regular r:id="rId47"/>
    </p:embeddedFont>
    <p:embeddedFont>
      <p:font typeface="Poppins" panose="00000500000000000000" pitchFamily="2" charset="0"/>
      <p:regular r:id="rId48"/>
      <p:bold r:id="rId49"/>
      <p:italic r:id="rId50"/>
      <p:boldItalic r:id="rId51"/>
    </p:embeddedFont>
    <p:embeddedFont>
      <p:font typeface="Poppins Bold" panose="00000800000000000000" charset="0"/>
      <p:regular r:id="rId52"/>
    </p:embeddedFont>
    <p:embeddedFont>
      <p:font typeface="Poppins Medium Bold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131A"/>
    <a:srgbClr val="9B1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0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th Peringathara" userId="d1843725fc6b240f" providerId="LiveId" clId="{94360129-FFA4-4402-B42A-C80E093357CC}"/>
    <pc:docChg chg="modSld">
      <pc:chgData name="Adith Peringathara" userId="d1843725fc6b240f" providerId="LiveId" clId="{94360129-FFA4-4402-B42A-C80E093357CC}" dt="2023-04-27T06:53:44.315" v="40" actId="108"/>
      <pc:docMkLst>
        <pc:docMk/>
      </pc:docMkLst>
      <pc:sldChg chg="modSp">
        <pc:chgData name="Adith Peringathara" userId="d1843725fc6b240f" providerId="LiveId" clId="{94360129-FFA4-4402-B42A-C80E093357CC}" dt="2023-04-27T06:53:44.315" v="40" actId="108"/>
        <pc:sldMkLst>
          <pc:docMk/>
          <pc:sldMk cId="3387475112" sldId="299"/>
        </pc:sldMkLst>
        <pc:spChg chg="mod">
          <ac:chgData name="Adith Peringathara" userId="d1843725fc6b240f" providerId="LiveId" clId="{94360129-FFA4-4402-B42A-C80E093357CC}" dt="2023-04-27T06:53:44.315" v="40" actId="108"/>
          <ac:spMkLst>
            <pc:docMk/>
            <pc:sldMk cId="3387475112" sldId="299"/>
            <ac:spMk id="18" creationId="{F0215929-0223-1B87-16AE-1A0653EB526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12108-69E5-4298-B322-11AD62D032E0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7746BA-FCFF-4911-916D-1CC12C658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46BA-FCFF-4911-916D-1CC12C658E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98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46BA-FCFF-4911-916D-1CC12C658E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0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46BA-FCFF-4911-916D-1CC12C658E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2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7746BA-FCFF-4911-916D-1CC12C658E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6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yticsvidhya.com/blog/2022/03/an-overview-on-long-short-term-memory-lstm/" TargetMode="External"/><Relationship Id="rId3" Type="http://schemas.openxmlformats.org/officeDocument/2006/relationships/hyperlink" Target="tps://www.researchgate.net/publication/367359758_StockEmotions_Discover_Investor_Emotions_for_Financial_Sentiment_Analysis_and_Multivariate_Time_Series" TargetMode="External"/><Relationship Id="rId7" Type="http://schemas.openxmlformats.org/officeDocument/2006/relationships/hyperlink" Target="https://blog.quantinsti.com/vader-sentimen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mystery0116/nlp-how-does-nltk-vader-calculate-sentiment-6c32d0f5046b" TargetMode="External"/><Relationship Id="rId5" Type="http://schemas.openxmlformats.org/officeDocument/2006/relationships/hyperlink" Target="https://youtu.be/zJW57aCBCTk?list=PLam9sigHPGwOBuH4_4fr-XvDbe5uneaf6" TargetMode="External"/><Relationship Id="rId4" Type="http://schemas.openxmlformats.org/officeDocument/2006/relationships/hyperlink" Target="https://jalammar.github.io/illustrated-transformer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oheiltehranipour/nvidia-twee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package" Target="../embeddings/Microsoft_Excel_Worksheet.xlsx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0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982200" y="-439222"/>
            <a:ext cx="14372756" cy="12446158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8976" r="-632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618694" y="7586662"/>
            <a:ext cx="3540329" cy="3097788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65275" y="-1283355"/>
            <a:ext cx="4475763" cy="3916293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590473">
            <a:off x="10323918" y="9128471"/>
            <a:ext cx="2663164" cy="2596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7364383">
            <a:off x="11536569" y="732936"/>
            <a:ext cx="2140250" cy="208674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 rot="-1804210">
            <a:off x="11150975" y="4831515"/>
            <a:ext cx="1121354" cy="6332348"/>
            <a:chOff x="0" y="0"/>
            <a:chExt cx="295336" cy="16677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5336" cy="1667779"/>
            </a:xfrm>
            <a:custGeom>
              <a:avLst/>
              <a:gdLst/>
              <a:ahLst/>
              <a:cxnLst/>
              <a:rect l="l" t="t" r="r" b="b"/>
              <a:pathLst>
                <a:path w="295336" h="1667779">
                  <a:moveTo>
                    <a:pt x="0" y="0"/>
                  </a:moveTo>
                  <a:lnTo>
                    <a:pt x="295336" y="0"/>
                  </a:lnTo>
                  <a:lnTo>
                    <a:pt x="295336" y="1667779"/>
                  </a:lnTo>
                  <a:lnTo>
                    <a:pt x="0" y="1667779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3396924">
            <a:off x="8317722" y="2022663"/>
            <a:ext cx="7845585" cy="1058646"/>
            <a:chOff x="0" y="0"/>
            <a:chExt cx="2274101" cy="30685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74101" cy="306856"/>
            </a:xfrm>
            <a:custGeom>
              <a:avLst/>
              <a:gdLst/>
              <a:ahLst/>
              <a:cxnLst/>
              <a:rect l="l" t="t" r="r" b="b"/>
              <a:pathLst>
                <a:path w="2274101" h="306856">
                  <a:moveTo>
                    <a:pt x="2070901" y="0"/>
                  </a:moveTo>
                  <a:lnTo>
                    <a:pt x="0" y="0"/>
                  </a:lnTo>
                  <a:lnTo>
                    <a:pt x="203200" y="306856"/>
                  </a:lnTo>
                  <a:lnTo>
                    <a:pt x="2274101" y="306856"/>
                  </a:lnTo>
                  <a:lnTo>
                    <a:pt x="2070901" y="0"/>
                  </a:lnTo>
                  <a:close/>
                </a:path>
              </a:pathLst>
            </a:custGeom>
            <a:solidFill>
              <a:srgbClr val="8013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alphaModFix amt="70000"/>
          </a:blip>
          <a:srcRect/>
          <a:stretch>
            <a:fillRect/>
          </a:stretch>
        </p:blipFill>
        <p:spPr>
          <a:xfrm>
            <a:off x="9639991" y="5529142"/>
            <a:ext cx="1277913" cy="12459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 l="2208" r="2951"/>
          <a:stretch>
            <a:fillRect/>
          </a:stretch>
        </p:blipFill>
        <p:spPr>
          <a:xfrm>
            <a:off x="0" y="0"/>
            <a:ext cx="12112151" cy="179382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6073" y="2912105"/>
            <a:ext cx="10938540" cy="928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6000" dirty="0">
                <a:solidFill>
                  <a:srgbClr val="FEFEFE"/>
                </a:solidFill>
                <a:latin typeface="Helvetica Now Condensed"/>
              </a:rPr>
              <a:t>Sentiment Analysis On Stock Tweets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01853" y="6671428"/>
            <a:ext cx="5487880" cy="274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chemeClr val="bg1"/>
                </a:solidFill>
                <a:latin typeface="Canva Sans 2"/>
              </a:rPr>
              <a:t>Group No. 8</a:t>
            </a:r>
          </a:p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chemeClr val="bg1"/>
                </a:solidFill>
                <a:latin typeface="Canva Sans 2"/>
              </a:rPr>
              <a:t>Tanmay Desai- A006</a:t>
            </a:r>
          </a:p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chemeClr val="bg1"/>
                </a:solidFill>
                <a:latin typeface="Canva Sans 2"/>
              </a:rPr>
              <a:t>Rohit </a:t>
            </a:r>
            <a:r>
              <a:rPr lang="en-US" sz="2600" dirty="0" err="1">
                <a:solidFill>
                  <a:schemeClr val="bg1"/>
                </a:solidFill>
                <a:latin typeface="Canva Sans 2"/>
              </a:rPr>
              <a:t>Fuke</a:t>
            </a:r>
            <a:r>
              <a:rPr lang="en-US" sz="2600" dirty="0">
                <a:solidFill>
                  <a:schemeClr val="bg1"/>
                </a:solidFill>
                <a:latin typeface="Canva Sans 2"/>
              </a:rPr>
              <a:t> – A010</a:t>
            </a:r>
          </a:p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chemeClr val="bg1"/>
                </a:solidFill>
                <a:latin typeface="Canva Sans 2"/>
              </a:rPr>
              <a:t>Jayesh Khot-  A027</a:t>
            </a:r>
          </a:p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chemeClr val="bg1"/>
                </a:solidFill>
                <a:latin typeface="Canva Sans 2"/>
              </a:rPr>
              <a:t>Raj </a:t>
            </a:r>
            <a:r>
              <a:rPr lang="en-US" sz="2600" dirty="0" err="1">
                <a:solidFill>
                  <a:schemeClr val="bg1"/>
                </a:solidFill>
                <a:latin typeface="Canva Sans 2"/>
              </a:rPr>
              <a:t>Malkar</a:t>
            </a:r>
            <a:r>
              <a:rPr lang="en-US" sz="2600" dirty="0">
                <a:solidFill>
                  <a:schemeClr val="bg1"/>
                </a:solidFill>
                <a:latin typeface="Canva Sans 2"/>
              </a:rPr>
              <a:t> – A034</a:t>
            </a:r>
          </a:p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chemeClr val="bg1"/>
                </a:solidFill>
                <a:latin typeface="Canva Sans 2"/>
              </a:rPr>
              <a:t>Adith</a:t>
            </a:r>
            <a:r>
              <a:rPr lang="en-US" sz="2600" dirty="0">
                <a:solidFill>
                  <a:schemeClr val="bg1"/>
                </a:solidFill>
                <a:latin typeface="Canva Sans 2"/>
              </a:rPr>
              <a:t> </a:t>
            </a:r>
            <a:r>
              <a:rPr lang="en-US" sz="2600" dirty="0" err="1">
                <a:solidFill>
                  <a:schemeClr val="bg1"/>
                </a:solidFill>
                <a:latin typeface="Canva Sans 2"/>
              </a:rPr>
              <a:t>Peringathara</a:t>
            </a:r>
            <a:r>
              <a:rPr lang="en-US" sz="2600" dirty="0">
                <a:solidFill>
                  <a:schemeClr val="bg1"/>
                </a:solidFill>
                <a:latin typeface="Canva Sans 2"/>
              </a:rPr>
              <a:t> – A042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0176" y="4889894"/>
            <a:ext cx="5487880" cy="893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FFF"/>
                </a:solidFill>
                <a:latin typeface="Canva Sans 2"/>
              </a:rPr>
              <a:t>Project Mentor</a:t>
            </a:r>
          </a:p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FFF"/>
                </a:solidFill>
                <a:latin typeface="Canva Sans 2"/>
              </a:rPr>
              <a:t>Dr. </a:t>
            </a:r>
            <a:r>
              <a:rPr lang="en-US" sz="2600" dirty="0" err="1">
                <a:solidFill>
                  <a:srgbClr val="FFFFFF"/>
                </a:solidFill>
                <a:latin typeface="Canva Sans 2"/>
              </a:rPr>
              <a:t>Pradnya</a:t>
            </a:r>
            <a:r>
              <a:rPr lang="en-US" sz="2600" dirty="0">
                <a:solidFill>
                  <a:srgbClr val="FFFFFF"/>
                </a:solidFill>
                <a:latin typeface="Canva Sans 2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Canva Sans 2"/>
              </a:rPr>
              <a:t>Khandeparkar</a:t>
            </a:r>
            <a:r>
              <a:rPr lang="en-US" sz="2600" dirty="0">
                <a:solidFill>
                  <a:srgbClr val="FFFFFF"/>
                </a:solidFill>
                <a:latin typeface="Canva Sans 2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73293" y="8418507"/>
            <a:ext cx="75407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Poppins"/>
              </a:rPr>
              <a:t>*Data taken from separate studies are attached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8923FF9-4489-B972-241F-6E85894C7435}"/>
              </a:ext>
            </a:extLst>
          </p:cNvPr>
          <p:cNvGrpSpPr/>
          <p:nvPr/>
        </p:nvGrpSpPr>
        <p:grpSpPr>
          <a:xfrm>
            <a:off x="533400" y="876300"/>
            <a:ext cx="8036035" cy="5620987"/>
            <a:chOff x="1028700" y="1366279"/>
            <a:chExt cx="8463643" cy="49736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206EFB-1ECF-8B0A-15E7-A273861D1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015" t="14115" r="37735" b="78965"/>
            <a:stretch/>
          </p:blipFill>
          <p:spPr>
            <a:xfrm>
              <a:off x="1286363" y="1366279"/>
              <a:ext cx="8205980" cy="11586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629281-3679-3945-FECF-6C43BF1BF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198" t="60170" r="37917" b="24412"/>
            <a:stretch/>
          </p:blipFill>
          <p:spPr>
            <a:xfrm>
              <a:off x="1028700" y="4341767"/>
              <a:ext cx="7547893" cy="199811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A1F191-B5B2-005A-0ED3-B44B812D8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154" t="23334" r="35000" b="63113"/>
            <a:stretch/>
          </p:blipFill>
          <p:spPr>
            <a:xfrm>
              <a:off x="1028700" y="2524883"/>
              <a:ext cx="6861105" cy="1985704"/>
            </a:xfrm>
            <a:prstGeom prst="rect">
              <a:avLst/>
            </a:prstGeom>
          </p:spPr>
        </p:pic>
      </p:grp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66663C94-282D-0375-E69C-0EC5438F2869}"/>
              </a:ext>
            </a:extLst>
          </p:cNvPr>
          <p:cNvCxnSpPr>
            <a:cxnSpLocks/>
          </p:cNvCxnSpPr>
          <p:nvPr/>
        </p:nvCxnSpPr>
        <p:spPr>
          <a:xfrm>
            <a:off x="6780808" y="3265278"/>
            <a:ext cx="3049986" cy="28194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075888-0C37-C76A-7C97-8D53FEDBAF75}"/>
              </a:ext>
            </a:extLst>
          </p:cNvPr>
          <p:cNvGrpSpPr/>
          <p:nvPr/>
        </p:nvGrpSpPr>
        <p:grpSpPr>
          <a:xfrm>
            <a:off x="9830795" y="4603548"/>
            <a:ext cx="10057406" cy="5244256"/>
            <a:chOff x="10124778" y="3664290"/>
            <a:chExt cx="8205980" cy="383333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A64CFA-0238-11B3-F9F2-B5EB429859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8108" t="23305" r="34583" b="65777"/>
            <a:stretch/>
          </p:blipFill>
          <p:spPr>
            <a:xfrm>
              <a:off x="10278288" y="4863506"/>
              <a:ext cx="4724221" cy="112306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13073AA-EFD0-5124-9682-3C5B3D74F1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015" t="14115" r="37735" b="78965"/>
            <a:stretch/>
          </p:blipFill>
          <p:spPr>
            <a:xfrm>
              <a:off x="10124778" y="3664290"/>
              <a:ext cx="8205980" cy="115860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4D78E05-59E8-4F73-9BD5-676A297C0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198" t="60170" r="37917" b="24412"/>
            <a:stretch/>
          </p:blipFill>
          <p:spPr>
            <a:xfrm>
              <a:off x="10124778" y="5881312"/>
              <a:ext cx="6105629" cy="1616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9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4749965"/>
            <a:ext cx="7836296" cy="5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circumstances changed?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687958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was easy about implementing your plan?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1F7B2100-7723-1839-E67C-211B884D1485}"/>
              </a:ext>
            </a:extLst>
          </p:cNvPr>
          <p:cNvSpPr txBox="1"/>
          <p:nvPr/>
        </p:nvSpPr>
        <p:spPr>
          <a:xfrm>
            <a:off x="457200" y="318028"/>
            <a:ext cx="14811941" cy="147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BC9F78-9460-59E3-F8CB-CA2E5A3196D0}"/>
              </a:ext>
            </a:extLst>
          </p:cNvPr>
          <p:cNvSpPr txBox="1"/>
          <p:nvPr/>
        </p:nvSpPr>
        <p:spPr>
          <a:xfrm>
            <a:off x="1614074" y="2905939"/>
            <a:ext cx="149074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Words : Refers to commonly used words in a language. e.g. ‘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the’,‘and’,‘in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:Breaking down text into smaller units called tokens.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Lemmatization: It reduces the word to its root form and produces a valid word that has    the same base meaning as original word.</a:t>
            </a:r>
          </a:p>
          <a:p>
            <a:r>
              <a:rPr lang="en-US" sz="3200" dirty="0"/>
              <a:t>               </a:t>
            </a:r>
          </a:p>
          <a:p>
            <a:r>
              <a:rPr lang="en-US" sz="3200" dirty="0"/>
              <a:t>             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820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73293" y="8418507"/>
            <a:ext cx="75407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Poppins"/>
              </a:rPr>
              <a:t>*Data taken from separate studies are attached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2" name="TextBox 21">
            <a:extLst>
              <a:ext uri="{FF2B5EF4-FFF2-40B4-BE49-F238E27FC236}">
                <a16:creationId xmlns:a16="http://schemas.microsoft.com/office/drawing/2014/main" id="{16D7AE80-2256-C0C9-DC78-3937AFD81EA3}"/>
              </a:ext>
            </a:extLst>
          </p:cNvPr>
          <p:cNvSpPr txBox="1"/>
          <p:nvPr/>
        </p:nvSpPr>
        <p:spPr>
          <a:xfrm>
            <a:off x="304800" y="357983"/>
            <a:ext cx="13563600" cy="147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the Sentiments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9753A-23D9-8DF3-889A-525149B21EE6}"/>
              </a:ext>
            </a:extLst>
          </p:cNvPr>
          <p:cNvSpPr txBox="1"/>
          <p:nvPr/>
        </p:nvSpPr>
        <p:spPr>
          <a:xfrm>
            <a:off x="304800" y="3104213"/>
            <a:ext cx="1661478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1.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Keyword-based classification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2.VADER (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Valence Aware Dictionary for Sentiment Reasoning)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>
              <a:lnSpc>
                <a:spcPct val="200000"/>
              </a:lnSpc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3.BERT (Bidirectional Encoder Representations from Transformers)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4749965"/>
            <a:ext cx="7836296" cy="5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circumstances changed?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9104" y="7922981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was difficult about implementing your plan?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1F7B2100-7723-1839-E67C-211B884D1485}"/>
              </a:ext>
            </a:extLst>
          </p:cNvPr>
          <p:cNvSpPr txBox="1"/>
          <p:nvPr/>
        </p:nvSpPr>
        <p:spPr>
          <a:xfrm>
            <a:off x="2040301" y="-246642"/>
            <a:ext cx="12192000" cy="1878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I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Keyword-based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3ED26-D15B-00C4-0123-E3F282091598}"/>
              </a:ext>
            </a:extLst>
          </p:cNvPr>
          <p:cNvSpPr txBox="1"/>
          <p:nvPr/>
        </p:nvSpPr>
        <p:spPr>
          <a:xfrm>
            <a:off x="1380502" y="4017614"/>
            <a:ext cx="15087599" cy="4435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Define the set of keywords : “</a:t>
            </a:r>
            <a:r>
              <a:rPr lang="en-IN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Bullish,Upward,Strong</a:t>
            </a:r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  “</a:t>
            </a:r>
            <a:r>
              <a:rPr lang="en-IN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Bearish,Downward,weak</a:t>
            </a:r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IN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 keywords from the input text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Match the keywords with the predefined set of keywords for each category.</a:t>
            </a:r>
            <a:endParaRPr lang="en-US" sz="3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Classify the text: After matching the keywords we can classify the text into the category that has the highest number of matched keywords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63920-85DC-D7FD-BA64-8700A3E513A4}"/>
              </a:ext>
            </a:extLst>
          </p:cNvPr>
          <p:cNvSpPr txBox="1"/>
          <p:nvPr/>
        </p:nvSpPr>
        <p:spPr>
          <a:xfrm>
            <a:off x="1321196" y="2128739"/>
            <a:ext cx="1508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Keyword-based classification is a text classification technique that involves the use of specific words or phrases to classify a text document into one or more predefined categories.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356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73293" y="8418507"/>
            <a:ext cx="75407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Poppins"/>
              </a:rPr>
              <a:t>*Data taken from separate studies are attached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2" name="TextBox 21">
            <a:extLst>
              <a:ext uri="{FF2B5EF4-FFF2-40B4-BE49-F238E27FC236}">
                <a16:creationId xmlns:a16="http://schemas.microsoft.com/office/drawing/2014/main" id="{F0ADA6D3-F851-FD48-AA01-17AA222451B0}"/>
              </a:ext>
            </a:extLst>
          </p:cNvPr>
          <p:cNvSpPr txBox="1"/>
          <p:nvPr/>
        </p:nvSpPr>
        <p:spPr>
          <a:xfrm>
            <a:off x="1905000" y="0"/>
            <a:ext cx="17526000" cy="4094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VADER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Valence Aware Dictionary for Sentiment Reasoning)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2ED19-DE8A-13C4-AADD-C7011819D87E}"/>
              </a:ext>
            </a:extLst>
          </p:cNvPr>
          <p:cNvSpPr txBox="1"/>
          <p:nvPr/>
        </p:nvSpPr>
        <p:spPr>
          <a:xfrm>
            <a:off x="1905000" y="2745297"/>
            <a:ext cx="13653454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VADER sentiment analyser calculates the sentiment of a text document based on a lexicon of words and phrases that have been rated according to their valence.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210FE-58CC-A5ED-0A58-452ABCC42B53}"/>
              </a:ext>
            </a:extLst>
          </p:cNvPr>
          <p:cNvSpPr txBox="1"/>
          <p:nvPr/>
        </p:nvSpPr>
        <p:spPr>
          <a:xfrm>
            <a:off x="1905000" y="3965019"/>
            <a:ext cx="1510902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Valence Score</a:t>
            </a:r>
            <a:r>
              <a:rPr lang="en-I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score assigned to the word under consideration by means of observation and experiences rather than pure logic.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Compound score =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IN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E1A869-20FE-6C95-CB00-00916058463D}"/>
                  </a:ext>
                </a:extLst>
              </p:cNvPr>
              <p:cNvSpPr txBox="1"/>
              <p:nvPr/>
            </p:nvSpPr>
            <p:spPr>
              <a:xfrm>
                <a:off x="4800600" y="5833245"/>
                <a:ext cx="3581400" cy="2511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IN" sz="3600" b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36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IN" sz="3600" b="1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IN" sz="3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IN" sz="36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6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3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E1A869-20FE-6C95-CB00-009160584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5833245"/>
                <a:ext cx="3581400" cy="2511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FB2AC6D-29B5-4C5C-0575-018BD6373542}"/>
              </a:ext>
            </a:extLst>
          </p:cNvPr>
          <p:cNvSpPr txBox="1"/>
          <p:nvPr/>
        </p:nvSpPr>
        <p:spPr>
          <a:xfrm>
            <a:off x="9482818" y="6647684"/>
            <a:ext cx="6504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x is the sum of valence score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is normalizing factor with default 15.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012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73293" y="8418507"/>
            <a:ext cx="75407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Poppins"/>
              </a:rPr>
              <a:t>*Data taken from separate studies are attached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2" name="TextBox 21">
            <a:extLst>
              <a:ext uri="{FF2B5EF4-FFF2-40B4-BE49-F238E27FC236}">
                <a16:creationId xmlns:a16="http://schemas.microsoft.com/office/drawing/2014/main" id="{F0ADA6D3-F851-FD48-AA01-17AA222451B0}"/>
              </a:ext>
            </a:extLst>
          </p:cNvPr>
          <p:cNvSpPr txBox="1"/>
          <p:nvPr/>
        </p:nvSpPr>
        <p:spPr>
          <a:xfrm>
            <a:off x="1905000" y="0"/>
            <a:ext cx="17526000" cy="4094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VADER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Valence Aware Dictionary for Sentiment Reasoning)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7062A4-5ADB-28E2-469A-371C7AE10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5" t="51448" r="43752" b="30000"/>
          <a:stretch/>
        </p:blipFill>
        <p:spPr>
          <a:xfrm>
            <a:off x="8663739" y="5999922"/>
            <a:ext cx="8763563" cy="3313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6A70C8-DB8F-D416-25F3-30CC984B0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83" t="60445" r="44673" b="18262"/>
          <a:stretch/>
        </p:blipFill>
        <p:spPr>
          <a:xfrm>
            <a:off x="860698" y="2601403"/>
            <a:ext cx="8153400" cy="34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4749965"/>
            <a:ext cx="7836296" cy="5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circumstances changed?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687958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was easy about implementing your plan?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922981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was difficult about implementing your plan?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BEF0D5-6FC7-70EA-A989-25945E201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16" t="51525" r="44584" b="30741"/>
          <a:stretch/>
        </p:blipFill>
        <p:spPr>
          <a:xfrm>
            <a:off x="1828800" y="1281512"/>
            <a:ext cx="12255302" cy="2932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F2E042-D5A5-629F-327C-20F5C4E530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51" t="51524" r="40000" b="31483"/>
          <a:stretch/>
        </p:blipFill>
        <p:spPr>
          <a:xfrm>
            <a:off x="1828800" y="3755019"/>
            <a:ext cx="12255302" cy="29329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11D926-57B2-FF1B-F9D1-720007CB4E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16" t="65165" r="37500" b="18102"/>
          <a:stretch/>
        </p:blipFill>
        <p:spPr>
          <a:xfrm>
            <a:off x="2044502" y="6362811"/>
            <a:ext cx="12039600" cy="293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3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73293" y="8418507"/>
            <a:ext cx="75407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Poppins"/>
              </a:rPr>
              <a:t>*Data taken from separate studies are attached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4" name="TextBox 21">
            <a:extLst>
              <a:ext uri="{FF2B5EF4-FFF2-40B4-BE49-F238E27FC236}">
                <a16:creationId xmlns:a16="http://schemas.microsoft.com/office/drawing/2014/main" id="{326D6BFB-F80D-4FBC-1B28-02BEFB8DFB6E}"/>
              </a:ext>
            </a:extLst>
          </p:cNvPr>
          <p:cNvSpPr txBox="1"/>
          <p:nvPr/>
        </p:nvSpPr>
        <p:spPr>
          <a:xfrm>
            <a:off x="762000" y="470856"/>
            <a:ext cx="16602196" cy="145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(Bidirectional Encoder Representations from Transformers)</a:t>
            </a:r>
            <a:endParaRPr lang="en-US" sz="4400" dirty="0">
              <a:solidFill>
                <a:srgbClr val="000000"/>
              </a:solidFill>
              <a:latin typeface="Canva Sans 2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7056A-C2C2-7F11-A61A-9EBF64B9A744}"/>
              </a:ext>
            </a:extLst>
          </p:cNvPr>
          <p:cNvSpPr txBox="1"/>
          <p:nvPr/>
        </p:nvSpPr>
        <p:spPr>
          <a:xfrm>
            <a:off x="2166960" y="3206169"/>
            <a:ext cx="145542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language model developed by Google in 2018.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Transformer architecture to obtain a deep bidirectional representation of the input text, which has achieved state-of-the-art performance on many NLP tasks.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Learning</a:t>
            </a:r>
          </a:p>
          <a:p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and expensive to train</a:t>
            </a:r>
          </a:p>
          <a:p>
            <a:pPr lvl="1"/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a pre-trained model instead</a:t>
            </a:r>
          </a:p>
        </p:txBody>
      </p:sp>
    </p:spTree>
    <p:extLst>
      <p:ext uri="{BB962C8B-B14F-4D97-AF65-F5344CB8AC3E}">
        <p14:creationId xmlns:p14="http://schemas.microsoft.com/office/powerpoint/2010/main" val="425791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73293" y="8418507"/>
            <a:ext cx="75407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 dirty="0">
                <a:solidFill>
                  <a:srgbClr val="FFFFFF"/>
                </a:solidFill>
                <a:latin typeface="Poppins"/>
              </a:rPr>
              <a:t>*Data taken from separate studies are attached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4" name="TextBox 21">
            <a:extLst>
              <a:ext uri="{FF2B5EF4-FFF2-40B4-BE49-F238E27FC236}">
                <a16:creationId xmlns:a16="http://schemas.microsoft.com/office/drawing/2014/main" id="{326D6BFB-F80D-4FBC-1B28-02BEFB8DFB6E}"/>
              </a:ext>
            </a:extLst>
          </p:cNvPr>
          <p:cNvSpPr txBox="1"/>
          <p:nvPr/>
        </p:nvSpPr>
        <p:spPr>
          <a:xfrm>
            <a:off x="762000" y="470856"/>
            <a:ext cx="16602196" cy="145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(Bidirectional Encoder Representations from Transformers)</a:t>
            </a:r>
            <a:endParaRPr lang="en-US" sz="4400" dirty="0">
              <a:solidFill>
                <a:srgbClr val="000000"/>
              </a:solidFill>
              <a:latin typeface="Canva Sans 2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7056A-C2C2-7F11-A61A-9EBF64B9A744}"/>
              </a:ext>
            </a:extLst>
          </p:cNvPr>
          <p:cNvSpPr txBox="1"/>
          <p:nvPr/>
        </p:nvSpPr>
        <p:spPr>
          <a:xfrm>
            <a:off x="911966" y="2808348"/>
            <a:ext cx="1455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“Word Embedding” = Feature Vector Representation of a word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16">
            <a:extLst>
              <a:ext uri="{FF2B5EF4-FFF2-40B4-BE49-F238E27FC236}">
                <a16:creationId xmlns:a16="http://schemas.microsoft.com/office/drawing/2014/main" id="{756293EF-9F3B-A6C6-4323-DC140678D0D1}"/>
              </a:ext>
            </a:extLst>
          </p:cNvPr>
          <p:cNvGraphicFramePr>
            <a:graphicFrameLocks noGrp="1"/>
          </p:cNvGraphicFramePr>
          <p:nvPr/>
        </p:nvGraphicFramePr>
        <p:xfrm>
          <a:off x="13172112" y="5072234"/>
          <a:ext cx="4131796" cy="4320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949">
                  <a:extLst>
                    <a:ext uri="{9D8B030D-6E8A-4147-A177-3AD203B41FA5}">
                      <a16:colId xmlns:a16="http://schemas.microsoft.com/office/drawing/2014/main" val="3154616695"/>
                    </a:ext>
                  </a:extLst>
                </a:gridCol>
                <a:gridCol w="1032949">
                  <a:extLst>
                    <a:ext uri="{9D8B030D-6E8A-4147-A177-3AD203B41FA5}">
                      <a16:colId xmlns:a16="http://schemas.microsoft.com/office/drawing/2014/main" val="1739437935"/>
                    </a:ext>
                  </a:extLst>
                </a:gridCol>
                <a:gridCol w="1032949">
                  <a:extLst>
                    <a:ext uri="{9D8B030D-6E8A-4147-A177-3AD203B41FA5}">
                      <a16:colId xmlns:a16="http://schemas.microsoft.com/office/drawing/2014/main" val="49056698"/>
                    </a:ext>
                  </a:extLst>
                </a:gridCol>
                <a:gridCol w="1032949">
                  <a:extLst>
                    <a:ext uri="{9D8B030D-6E8A-4147-A177-3AD203B41FA5}">
                      <a16:colId xmlns:a16="http://schemas.microsoft.com/office/drawing/2014/main" val="1092884597"/>
                    </a:ext>
                  </a:extLst>
                </a:gridCol>
              </a:tblGrid>
              <a:tr h="54003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930328"/>
                  </a:ext>
                </a:extLst>
              </a:tr>
              <a:tr h="54003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804441"/>
                  </a:ext>
                </a:extLst>
              </a:tr>
              <a:tr h="54003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50322"/>
                  </a:ext>
                </a:extLst>
              </a:tr>
              <a:tr h="54003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376068"/>
                  </a:ext>
                </a:extLst>
              </a:tr>
              <a:tr h="54003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63746"/>
                  </a:ext>
                </a:extLst>
              </a:tr>
              <a:tr h="54003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369759"/>
                  </a:ext>
                </a:extLst>
              </a:tr>
              <a:tr h="54003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502025"/>
                  </a:ext>
                </a:extLst>
              </a:tr>
              <a:tr h="540031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10340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1B630A4-97B0-482F-FD87-1505C44C77B8}"/>
              </a:ext>
            </a:extLst>
          </p:cNvPr>
          <p:cNvSpPr txBox="1"/>
          <p:nvPr/>
        </p:nvSpPr>
        <p:spPr>
          <a:xfrm>
            <a:off x="13172112" y="3685939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 Lookup Table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1E0466-8E21-647D-502E-89BB14E6FCE9}"/>
              </a:ext>
            </a:extLst>
          </p:cNvPr>
          <p:cNvSpPr txBox="1"/>
          <p:nvPr/>
        </p:nvSpPr>
        <p:spPr>
          <a:xfrm>
            <a:off x="12610359" y="5072234"/>
            <a:ext cx="6333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218FD-4395-58B5-5AA6-56D01E906835}"/>
              </a:ext>
            </a:extLst>
          </p:cNvPr>
          <p:cNvSpPr txBox="1"/>
          <p:nvPr/>
        </p:nvSpPr>
        <p:spPr>
          <a:xfrm>
            <a:off x="3758261" y="4997545"/>
            <a:ext cx="685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     	 like     		 cricket.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4E892E7-50D4-1B5B-C57B-42B137C922AD}"/>
              </a:ext>
            </a:extLst>
          </p:cNvPr>
          <p:cNvGraphicFramePr>
            <a:graphicFrameLocks noGrp="1"/>
          </p:cNvGraphicFramePr>
          <p:nvPr/>
        </p:nvGraphicFramePr>
        <p:xfrm>
          <a:off x="1822307" y="6475888"/>
          <a:ext cx="1955004" cy="388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51">
                  <a:extLst>
                    <a:ext uri="{9D8B030D-6E8A-4147-A177-3AD203B41FA5}">
                      <a16:colId xmlns:a16="http://schemas.microsoft.com/office/drawing/2014/main" val="625688822"/>
                    </a:ext>
                  </a:extLst>
                </a:gridCol>
                <a:gridCol w="488751">
                  <a:extLst>
                    <a:ext uri="{9D8B030D-6E8A-4147-A177-3AD203B41FA5}">
                      <a16:colId xmlns:a16="http://schemas.microsoft.com/office/drawing/2014/main" val="3641630203"/>
                    </a:ext>
                  </a:extLst>
                </a:gridCol>
                <a:gridCol w="488751">
                  <a:extLst>
                    <a:ext uri="{9D8B030D-6E8A-4147-A177-3AD203B41FA5}">
                      <a16:colId xmlns:a16="http://schemas.microsoft.com/office/drawing/2014/main" val="1476920668"/>
                    </a:ext>
                  </a:extLst>
                </a:gridCol>
                <a:gridCol w="488751">
                  <a:extLst>
                    <a:ext uri="{9D8B030D-6E8A-4147-A177-3AD203B41FA5}">
                      <a16:colId xmlns:a16="http://schemas.microsoft.com/office/drawing/2014/main" val="3696048210"/>
                    </a:ext>
                  </a:extLst>
                </a:gridCol>
              </a:tblGrid>
              <a:tr h="38897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0608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3D43F75-BB45-6349-583F-ADD6041FFD8D}"/>
              </a:ext>
            </a:extLst>
          </p:cNvPr>
          <p:cNvGraphicFramePr>
            <a:graphicFrameLocks noGrp="1"/>
          </p:cNvGraphicFramePr>
          <p:nvPr/>
        </p:nvGraphicFramePr>
        <p:xfrm>
          <a:off x="5286039" y="6517260"/>
          <a:ext cx="1955004" cy="388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51">
                  <a:extLst>
                    <a:ext uri="{9D8B030D-6E8A-4147-A177-3AD203B41FA5}">
                      <a16:colId xmlns:a16="http://schemas.microsoft.com/office/drawing/2014/main" val="625688822"/>
                    </a:ext>
                  </a:extLst>
                </a:gridCol>
                <a:gridCol w="488751">
                  <a:extLst>
                    <a:ext uri="{9D8B030D-6E8A-4147-A177-3AD203B41FA5}">
                      <a16:colId xmlns:a16="http://schemas.microsoft.com/office/drawing/2014/main" val="3641630203"/>
                    </a:ext>
                  </a:extLst>
                </a:gridCol>
                <a:gridCol w="488751">
                  <a:extLst>
                    <a:ext uri="{9D8B030D-6E8A-4147-A177-3AD203B41FA5}">
                      <a16:colId xmlns:a16="http://schemas.microsoft.com/office/drawing/2014/main" val="1476920668"/>
                    </a:ext>
                  </a:extLst>
                </a:gridCol>
                <a:gridCol w="488751">
                  <a:extLst>
                    <a:ext uri="{9D8B030D-6E8A-4147-A177-3AD203B41FA5}">
                      <a16:colId xmlns:a16="http://schemas.microsoft.com/office/drawing/2014/main" val="3696048210"/>
                    </a:ext>
                  </a:extLst>
                </a:gridCol>
              </a:tblGrid>
              <a:tr h="38897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0608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BE42A4B-F071-3684-02F0-CC886BC66142}"/>
              </a:ext>
            </a:extLst>
          </p:cNvPr>
          <p:cNvGraphicFramePr>
            <a:graphicFrameLocks noGrp="1"/>
          </p:cNvGraphicFramePr>
          <p:nvPr/>
        </p:nvGraphicFramePr>
        <p:xfrm>
          <a:off x="9182350" y="6445462"/>
          <a:ext cx="1955004" cy="388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751">
                  <a:extLst>
                    <a:ext uri="{9D8B030D-6E8A-4147-A177-3AD203B41FA5}">
                      <a16:colId xmlns:a16="http://schemas.microsoft.com/office/drawing/2014/main" val="625688822"/>
                    </a:ext>
                  </a:extLst>
                </a:gridCol>
                <a:gridCol w="488751">
                  <a:extLst>
                    <a:ext uri="{9D8B030D-6E8A-4147-A177-3AD203B41FA5}">
                      <a16:colId xmlns:a16="http://schemas.microsoft.com/office/drawing/2014/main" val="3641630203"/>
                    </a:ext>
                  </a:extLst>
                </a:gridCol>
                <a:gridCol w="488751">
                  <a:extLst>
                    <a:ext uri="{9D8B030D-6E8A-4147-A177-3AD203B41FA5}">
                      <a16:colId xmlns:a16="http://schemas.microsoft.com/office/drawing/2014/main" val="1476920668"/>
                    </a:ext>
                  </a:extLst>
                </a:gridCol>
                <a:gridCol w="488751">
                  <a:extLst>
                    <a:ext uri="{9D8B030D-6E8A-4147-A177-3AD203B41FA5}">
                      <a16:colId xmlns:a16="http://schemas.microsoft.com/office/drawing/2014/main" val="3696048210"/>
                    </a:ext>
                  </a:extLst>
                </a:gridCol>
              </a:tblGrid>
              <a:tr h="38897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06084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59E149-A963-35AC-643D-226B940D150C}"/>
              </a:ext>
            </a:extLst>
          </p:cNvPr>
          <p:cNvCxnSpPr/>
          <p:nvPr/>
        </p:nvCxnSpPr>
        <p:spPr>
          <a:xfrm flipH="1">
            <a:off x="3072461" y="5766986"/>
            <a:ext cx="704850" cy="5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FA2AED-723F-806D-00E5-D1F9D3553BE9}"/>
              </a:ext>
            </a:extLst>
          </p:cNvPr>
          <p:cNvCxnSpPr>
            <a:cxnSpLocks/>
          </p:cNvCxnSpPr>
          <p:nvPr/>
        </p:nvCxnSpPr>
        <p:spPr>
          <a:xfrm>
            <a:off x="6172200" y="5747819"/>
            <a:ext cx="0" cy="697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4829522-219F-23E3-1AA3-CBAD3C18FDDF}"/>
              </a:ext>
            </a:extLst>
          </p:cNvPr>
          <p:cNvCxnSpPr>
            <a:cxnSpLocks/>
          </p:cNvCxnSpPr>
          <p:nvPr/>
        </p:nvCxnSpPr>
        <p:spPr>
          <a:xfrm>
            <a:off x="9508927" y="5766986"/>
            <a:ext cx="650925" cy="535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9F3A9D-A930-2A41-6012-7853910F7112}"/>
              </a:ext>
            </a:extLst>
          </p:cNvPr>
          <p:cNvSpPr txBox="1"/>
          <p:nvPr/>
        </p:nvSpPr>
        <p:spPr>
          <a:xfrm>
            <a:off x="3844634" y="8056739"/>
            <a:ext cx="623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[0.23  0.92  0.34  ……    0.65   0.12]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3520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17" grpId="0"/>
      <p:bldP spid="18" grpId="0"/>
      <p:bldP spid="19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4" name="TextBox 21">
            <a:extLst>
              <a:ext uri="{FF2B5EF4-FFF2-40B4-BE49-F238E27FC236}">
                <a16:creationId xmlns:a16="http://schemas.microsoft.com/office/drawing/2014/main" id="{326D6BFB-F80D-4FBC-1B28-02BEFB8DFB6E}"/>
              </a:ext>
            </a:extLst>
          </p:cNvPr>
          <p:cNvSpPr txBox="1"/>
          <p:nvPr/>
        </p:nvSpPr>
        <p:spPr>
          <a:xfrm>
            <a:off x="762000" y="470856"/>
            <a:ext cx="16602196" cy="145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(Bidirectional Encoder Representations from Transformers)</a:t>
            </a:r>
            <a:endParaRPr lang="en-US" sz="4400" dirty="0">
              <a:solidFill>
                <a:srgbClr val="000000"/>
              </a:solidFill>
              <a:latin typeface="Canva Sans 2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D4D413F-D08F-1892-DFBE-3B9E5FC52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3" r="1111" b="1480"/>
          <a:stretch/>
        </p:blipFill>
        <p:spPr>
          <a:xfrm>
            <a:off x="2046855" y="2778634"/>
            <a:ext cx="7025768" cy="67473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DB8A8D-AA6E-A16C-2E3A-CBE0A95D7AA2}"/>
              </a:ext>
            </a:extLst>
          </p:cNvPr>
          <p:cNvSpPr txBox="1"/>
          <p:nvPr/>
        </p:nvSpPr>
        <p:spPr>
          <a:xfrm>
            <a:off x="11201400" y="4938807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Couch and Sofa similar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8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085354" y="2735773"/>
            <a:ext cx="7173946" cy="49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031" lvl="1" indent="-299015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Poppins"/>
              </a:rPr>
              <a:t>Lack of income/job loss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85354" y="3515607"/>
            <a:ext cx="7173946" cy="49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031" lvl="1" indent="-299015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Poppins"/>
              </a:rPr>
              <a:t>Unexpected expenses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85354" y="4295442"/>
            <a:ext cx="7173946" cy="49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031" lvl="1" indent="-299015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Poppins"/>
              </a:rPr>
              <a:t>Too much debt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39745" y="2803427"/>
            <a:ext cx="16519555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stock market is influenced by various factors, including investor sentiment, market sentiment, and external events.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7150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ea typeface="Calibri" panose="020F0502020204030204" pitchFamily="34" charset="0"/>
              </a:rPr>
              <a:t>In recent years, social media platforms, particularly </a:t>
            </a:r>
            <a:r>
              <a:rPr lang="en-IN" sz="3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Stocktwits</a:t>
            </a:r>
            <a:r>
              <a:rPr lang="en-IN" sz="3600" dirty="0">
                <a:latin typeface="Times New Roman" panose="02020603050405020304" pitchFamily="18" charset="0"/>
                <a:ea typeface="Calibri" panose="020F0502020204030204" pitchFamily="34" charset="0"/>
              </a:rPr>
              <a:t> and Twitter, have emerged as a major source of information and sentiment about stocks, with millions of tweets being posted daily. </a:t>
            </a: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Sentimental analysis of stock tweets involves extracting sentiment or emotions from these tweets to gain insights into investor sentiment and its potential impact on stock prices.</a:t>
            </a:r>
            <a:endParaRPr lang="en-US" sz="3600" dirty="0">
              <a:solidFill>
                <a:srgbClr val="000000"/>
              </a:solidFill>
              <a:latin typeface="Canva Sans 1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92645" y="459859"/>
            <a:ext cx="7951355" cy="147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4" name="TextBox 21">
            <a:extLst>
              <a:ext uri="{FF2B5EF4-FFF2-40B4-BE49-F238E27FC236}">
                <a16:creationId xmlns:a16="http://schemas.microsoft.com/office/drawing/2014/main" id="{326D6BFB-F80D-4FBC-1B28-02BEFB8DFB6E}"/>
              </a:ext>
            </a:extLst>
          </p:cNvPr>
          <p:cNvSpPr txBox="1"/>
          <p:nvPr/>
        </p:nvSpPr>
        <p:spPr>
          <a:xfrm>
            <a:off x="762000" y="470856"/>
            <a:ext cx="16602196" cy="145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(Bidirectional Encoder Representations from Transformers)</a:t>
            </a:r>
            <a:endParaRPr lang="en-US" sz="4400" dirty="0">
              <a:solidFill>
                <a:srgbClr val="000000"/>
              </a:solidFill>
              <a:latin typeface="Canva Sans 2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B8A8D-AA6E-A16C-2E3A-CBE0A95D7AA2}"/>
              </a:ext>
            </a:extLst>
          </p:cNvPr>
          <p:cNvSpPr txBox="1"/>
          <p:nvPr/>
        </p:nvSpPr>
        <p:spPr>
          <a:xfrm>
            <a:off x="1390372" y="3392931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didn’t receive a </a:t>
            </a:r>
            <a:r>
              <a:rPr lang="en-US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treatment.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BEBFB-D591-7FB5-38D1-8F5E2C6E08C6}"/>
              </a:ext>
            </a:extLst>
          </p:cNvPr>
          <p:cNvSpPr txBox="1"/>
          <p:nvPr/>
        </p:nvSpPr>
        <p:spPr>
          <a:xfrm>
            <a:off x="1361797" y="6900964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 </a:t>
            </a:r>
            <a:r>
              <a:rPr lang="en-US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Mumbai this summer.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ED86C35-11DB-570A-E220-ACC9FCEA5DA6}"/>
              </a:ext>
            </a:extLst>
          </p:cNvPr>
          <p:cNvSpPr/>
          <p:nvPr/>
        </p:nvSpPr>
        <p:spPr>
          <a:xfrm>
            <a:off x="8095972" y="3729957"/>
            <a:ext cx="4934228" cy="15239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FBFCACC-59A1-EF89-851A-5283317A3022}"/>
              </a:ext>
            </a:extLst>
          </p:cNvPr>
          <p:cNvSpPr/>
          <p:nvPr/>
        </p:nvSpPr>
        <p:spPr>
          <a:xfrm>
            <a:off x="8095972" y="7249729"/>
            <a:ext cx="4934228" cy="15239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Double Brace 19">
            <a:extLst>
              <a:ext uri="{FF2B5EF4-FFF2-40B4-BE49-F238E27FC236}">
                <a16:creationId xmlns:a16="http://schemas.microsoft.com/office/drawing/2014/main" id="{76336ABD-ADB7-D5C2-3515-DB183A8CFC65}"/>
              </a:ext>
            </a:extLst>
          </p:cNvPr>
          <p:cNvSpPr/>
          <p:nvPr/>
        </p:nvSpPr>
        <p:spPr>
          <a:xfrm>
            <a:off x="14997112" y="2747394"/>
            <a:ext cx="914400" cy="3084003"/>
          </a:xfrm>
          <a:prstGeom prst="bracePair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F5C1FA-B417-14F5-57EA-A9DB174E002C}"/>
              </a:ext>
            </a:extLst>
          </p:cNvPr>
          <p:cNvSpPr txBox="1"/>
          <p:nvPr/>
        </p:nvSpPr>
        <p:spPr>
          <a:xfrm>
            <a:off x="15106650" y="2943836"/>
            <a:ext cx="723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0.21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</a:p>
          <a:p>
            <a:pPr algn="ctr"/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Double Brace 21">
            <a:extLst>
              <a:ext uri="{FF2B5EF4-FFF2-40B4-BE49-F238E27FC236}">
                <a16:creationId xmlns:a16="http://schemas.microsoft.com/office/drawing/2014/main" id="{DD9214B8-33B1-D580-B44A-104AF8E82E46}"/>
              </a:ext>
            </a:extLst>
          </p:cNvPr>
          <p:cNvSpPr/>
          <p:nvPr/>
        </p:nvSpPr>
        <p:spPr>
          <a:xfrm>
            <a:off x="14997112" y="6027839"/>
            <a:ext cx="914400" cy="3084003"/>
          </a:xfrm>
          <a:prstGeom prst="bracePair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098084-6302-677E-761B-978988A498C2}"/>
              </a:ext>
            </a:extLst>
          </p:cNvPr>
          <p:cNvSpPr txBox="1"/>
          <p:nvPr/>
        </p:nvSpPr>
        <p:spPr>
          <a:xfrm>
            <a:off x="15106650" y="6224281"/>
            <a:ext cx="7239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</a:p>
          <a:p>
            <a:pPr algn="ctr"/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8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/>
      <p:bldP spid="18" grpId="0" animBg="1"/>
      <p:bldP spid="19" grpId="0" animBg="1"/>
      <p:bldP spid="20" grpId="0" animBg="1"/>
      <p:bldP spid="21" grpId="0"/>
      <p:bldP spid="22" grpId="0" animBg="1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4" name="TextBox 21">
            <a:extLst>
              <a:ext uri="{FF2B5EF4-FFF2-40B4-BE49-F238E27FC236}">
                <a16:creationId xmlns:a16="http://schemas.microsoft.com/office/drawing/2014/main" id="{326D6BFB-F80D-4FBC-1B28-02BEFB8DFB6E}"/>
              </a:ext>
            </a:extLst>
          </p:cNvPr>
          <p:cNvSpPr txBox="1"/>
          <p:nvPr/>
        </p:nvSpPr>
        <p:spPr>
          <a:xfrm>
            <a:off x="762000" y="470856"/>
            <a:ext cx="16602196" cy="145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(Bidirectional Encoder Representations from Transformers)</a:t>
            </a:r>
            <a:endParaRPr lang="en-US" sz="4400" dirty="0">
              <a:solidFill>
                <a:srgbClr val="000000"/>
              </a:solidFill>
              <a:latin typeface="Canva Sans 2 Bold"/>
            </a:endParaRPr>
          </a:p>
        </p:txBody>
      </p:sp>
      <p:pic>
        <p:nvPicPr>
          <p:cNvPr id="1026" name="Picture 2" descr="nlp - What are the inputs of encoder and decoder layers of transformer  architecture? - Data Science Stack Exchange">
            <a:extLst>
              <a:ext uri="{FF2B5EF4-FFF2-40B4-BE49-F238E27FC236}">
                <a16:creationId xmlns:a16="http://schemas.microsoft.com/office/drawing/2014/main" id="{009643EF-1AB8-7C3B-FC9F-862D65432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4" r="10054" b="22755"/>
          <a:stretch/>
        </p:blipFill>
        <p:spPr bwMode="auto">
          <a:xfrm>
            <a:off x="2438400" y="3390900"/>
            <a:ext cx="12801600" cy="413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41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4" name="TextBox 21">
            <a:extLst>
              <a:ext uri="{FF2B5EF4-FFF2-40B4-BE49-F238E27FC236}">
                <a16:creationId xmlns:a16="http://schemas.microsoft.com/office/drawing/2014/main" id="{326D6BFB-F80D-4FBC-1B28-02BEFB8DFB6E}"/>
              </a:ext>
            </a:extLst>
          </p:cNvPr>
          <p:cNvSpPr txBox="1"/>
          <p:nvPr/>
        </p:nvSpPr>
        <p:spPr>
          <a:xfrm>
            <a:off x="762000" y="470856"/>
            <a:ext cx="16602196" cy="145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I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</a:t>
            </a:r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(Bidirectional Encoder Representations from Transformers)</a:t>
            </a:r>
            <a:endParaRPr lang="en-US" sz="4400" dirty="0">
              <a:solidFill>
                <a:srgbClr val="000000"/>
              </a:solidFill>
              <a:latin typeface="Canva Sans 2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AB68D0-CB6B-5018-B688-6EBE105FB708}"/>
              </a:ext>
            </a:extLst>
          </p:cNvPr>
          <p:cNvSpPr txBox="1"/>
          <p:nvPr/>
        </p:nvSpPr>
        <p:spPr>
          <a:xfrm>
            <a:off x="762000" y="3473863"/>
            <a:ext cx="868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”The animal didn't cross the street because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too tired”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680EB9-0A96-16ED-DF02-E0AD0A6C8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927" y="2331011"/>
            <a:ext cx="8229600" cy="76997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B78057-1FC5-2EE2-2F16-5A966BEC7D49}"/>
              </a:ext>
            </a:extLst>
          </p:cNvPr>
          <p:cNvSpPr txBox="1"/>
          <p:nvPr/>
        </p:nvSpPr>
        <p:spPr>
          <a:xfrm>
            <a:off x="916818" y="5412537"/>
            <a:ext cx="70723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does “it” in this sentence refer to? </a:t>
            </a:r>
          </a:p>
          <a:p>
            <a:endParaRPr lang="en-US" sz="28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it referring to the street or to the animal? </a:t>
            </a:r>
          </a:p>
          <a:p>
            <a:endParaRPr lang="en-US" sz="28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It’s a simple question to a human, but not as simple to an algorithm.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E2C3EE00-B6E2-CD4B-24A8-0BF7CF0C4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07128"/>
              </p:ext>
            </p:extLst>
          </p:nvPr>
        </p:nvGraphicFramePr>
        <p:xfrm>
          <a:off x="2767250" y="3238500"/>
          <a:ext cx="12192000" cy="34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97583884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627771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97201111"/>
                    </a:ext>
                  </a:extLst>
                </a:gridCol>
              </a:tblGrid>
              <a:tr h="17272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Key-Word Based Classification</a:t>
                      </a:r>
                      <a:endParaRPr lang="en-IN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VADER</a:t>
                      </a:r>
                      <a:endParaRPr lang="en-IN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</a:t>
                      </a:r>
                      <a:endParaRPr lang="en-IN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052394"/>
                  </a:ext>
                </a:extLst>
              </a:tr>
              <a:tr h="172720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27%</a:t>
                      </a:r>
                      <a:endParaRPr lang="en-IN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63.7%</a:t>
                      </a:r>
                      <a:endParaRPr lang="en-IN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81.85%</a:t>
                      </a:r>
                      <a:endParaRPr lang="en-IN" sz="2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45437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C99DFD2-BA13-E5A5-EB58-A27150D152D9}"/>
              </a:ext>
            </a:extLst>
          </p:cNvPr>
          <p:cNvSpPr txBox="1"/>
          <p:nvPr/>
        </p:nvSpPr>
        <p:spPr>
          <a:xfrm>
            <a:off x="786050" y="493618"/>
            <a:ext cx="161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Scores on the labeled subset</a:t>
            </a:r>
            <a:endParaRPr lang="en-IN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19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EEC38907-C32E-D050-965D-3B11F5C573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69E9C-BAA1-D944-3452-9460ED35F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18" y="2590585"/>
            <a:ext cx="10974599" cy="25529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7D4DDA-B930-5156-E56F-3F09ADFC3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101" y="6523356"/>
            <a:ext cx="10954631" cy="28881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56D146-240B-1E1A-5854-3B880222290B}"/>
              </a:ext>
            </a:extLst>
          </p:cNvPr>
          <p:cNvSpPr txBox="1"/>
          <p:nvPr/>
        </p:nvSpPr>
        <p:spPr>
          <a:xfrm>
            <a:off x="14325600" y="3543876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 Weights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44536C21-5449-6C33-F645-CFBB82EE4314}"/>
              </a:ext>
            </a:extLst>
          </p:cNvPr>
          <p:cNvSpPr/>
          <p:nvPr/>
        </p:nvSpPr>
        <p:spPr>
          <a:xfrm>
            <a:off x="11991975" y="3847881"/>
            <a:ext cx="2333625" cy="133459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14266-8831-307F-C944-AF6640A22970}"/>
              </a:ext>
            </a:extLst>
          </p:cNvPr>
          <p:cNvSpPr txBox="1"/>
          <p:nvPr/>
        </p:nvSpPr>
        <p:spPr>
          <a:xfrm>
            <a:off x="398020" y="7373249"/>
            <a:ext cx="10672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Weights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E181A36D-E53A-D6AD-1EB7-5FAD2DC8E4EF}"/>
              </a:ext>
            </a:extLst>
          </p:cNvPr>
          <p:cNvSpPr/>
          <p:nvPr/>
        </p:nvSpPr>
        <p:spPr>
          <a:xfrm rot="10800000">
            <a:off x="3586268" y="7696414"/>
            <a:ext cx="2333625" cy="133459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1017E5-2AFB-86DA-AFBA-E3C17A3BD457}"/>
              </a:ext>
            </a:extLst>
          </p:cNvPr>
          <p:cNvSpPr txBox="1"/>
          <p:nvPr/>
        </p:nvSpPr>
        <p:spPr>
          <a:xfrm>
            <a:off x="1143000" y="682442"/>
            <a:ext cx="1120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more influential tweets more weight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8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  <p:bldP spid="29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4" name="TextBox 21">
            <a:extLst>
              <a:ext uri="{FF2B5EF4-FFF2-40B4-BE49-F238E27FC236}">
                <a16:creationId xmlns:a16="http://schemas.microsoft.com/office/drawing/2014/main" id="{326D6BFB-F80D-4FBC-1B28-02BEFB8DFB6E}"/>
              </a:ext>
            </a:extLst>
          </p:cNvPr>
          <p:cNvSpPr txBox="1"/>
          <p:nvPr/>
        </p:nvSpPr>
        <p:spPr>
          <a:xfrm>
            <a:off x="762000" y="470856"/>
            <a:ext cx="16602196" cy="1386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with Sentiments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0BE0FC8-32F9-6F5B-1E76-24B9F3D52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84" y="3238500"/>
            <a:ext cx="12088227" cy="43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73293" y="8418507"/>
            <a:ext cx="75407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Poppins"/>
              </a:rPr>
              <a:t>*Data taken from separate studies are attached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4" name="TextBox 21">
            <a:extLst>
              <a:ext uri="{FF2B5EF4-FFF2-40B4-BE49-F238E27FC236}">
                <a16:creationId xmlns:a16="http://schemas.microsoft.com/office/drawing/2014/main" id="{474BE797-8C1E-0430-4707-363299B02802}"/>
              </a:ext>
            </a:extLst>
          </p:cNvPr>
          <p:cNvSpPr txBox="1"/>
          <p:nvPr/>
        </p:nvSpPr>
        <p:spPr>
          <a:xfrm>
            <a:off x="-2819400" y="399313"/>
            <a:ext cx="16602196" cy="145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Memory)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DD30FD-C7E4-5B95-6576-C8E497E685E9}"/>
              </a:ext>
            </a:extLst>
          </p:cNvPr>
          <p:cNvSpPr txBox="1"/>
          <p:nvPr/>
        </p:nvSpPr>
        <p:spPr>
          <a:xfrm>
            <a:off x="1902026" y="2613046"/>
            <a:ext cx="15462169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LSTM?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RNNs have difficulty in capturing long-term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long term dependencies and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complex relationships between different time series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to store information over a long period of time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LSTMs can be trained faster than traditional RNN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02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4749965"/>
            <a:ext cx="7836296" cy="5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circumstances changed?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687958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was easy about implementing your plan?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922981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was difficult about implementing your plan?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1F7B2100-7723-1839-E67C-211B884D1485}"/>
              </a:ext>
            </a:extLst>
          </p:cNvPr>
          <p:cNvSpPr txBox="1"/>
          <p:nvPr/>
        </p:nvSpPr>
        <p:spPr>
          <a:xfrm>
            <a:off x="-2819400" y="399313"/>
            <a:ext cx="16602196" cy="145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Memory)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Introduction to LSTM Units in RNN | Pluralsight">
            <a:extLst>
              <a:ext uri="{FF2B5EF4-FFF2-40B4-BE49-F238E27FC236}">
                <a16:creationId xmlns:a16="http://schemas.microsoft.com/office/drawing/2014/main" id="{DA1A4677-9DD5-3381-6673-2C9A70067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24"/>
          <a:stretch/>
        </p:blipFill>
        <p:spPr bwMode="auto">
          <a:xfrm>
            <a:off x="3657600" y="1856443"/>
            <a:ext cx="9372600" cy="78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62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4749965"/>
            <a:ext cx="7836296" cy="5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circumstances changed?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922981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was difficult about implementing your plan?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9153F7B7-4663-2250-0BD2-55DAC7D010B6}"/>
              </a:ext>
            </a:extLst>
          </p:cNvPr>
          <p:cNvSpPr txBox="1"/>
          <p:nvPr/>
        </p:nvSpPr>
        <p:spPr>
          <a:xfrm>
            <a:off x="-4191000" y="366305"/>
            <a:ext cx="16602196" cy="145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Stock Data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B049E5B-C931-5ADD-0E63-5D6C34B467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2"/>
          <a:stretch/>
        </p:blipFill>
        <p:spPr>
          <a:xfrm>
            <a:off x="3694980" y="1981360"/>
            <a:ext cx="7125420" cy="766007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BA7D0B8-19FC-C9EE-58BC-E7CDDDAA3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7"/>
          <a:stretch/>
        </p:blipFill>
        <p:spPr>
          <a:xfrm>
            <a:off x="10820400" y="1981360"/>
            <a:ext cx="1562481" cy="766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2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4749965"/>
            <a:ext cx="7836296" cy="5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circumstances changed?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922981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was difficult about implementing your plan?</a:t>
            </a:r>
          </a:p>
        </p:txBody>
      </p:sp>
      <p:pic>
        <p:nvPicPr>
          <p:cNvPr id="19" name="Picture 18" descr="Chart, line chart, histogram&#10;&#10;Description automatically generated">
            <a:extLst>
              <a:ext uri="{FF2B5EF4-FFF2-40B4-BE49-F238E27FC236}">
                <a16:creationId xmlns:a16="http://schemas.microsoft.com/office/drawing/2014/main" id="{20202BBC-620A-64EB-3815-30862C031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494" y="2260950"/>
            <a:ext cx="6653444" cy="4978029"/>
          </a:xfrm>
          <a:prstGeom prst="rect">
            <a:avLst/>
          </a:prstGeom>
        </p:spPr>
      </p:pic>
      <p:pic>
        <p:nvPicPr>
          <p:cNvPr id="24" name="Picture 23" descr="Chart, line chart, histogram&#10;&#10;Description automatically generated">
            <a:extLst>
              <a:ext uri="{FF2B5EF4-FFF2-40B4-BE49-F238E27FC236}">
                <a16:creationId xmlns:a16="http://schemas.microsoft.com/office/drawing/2014/main" id="{4C39DA77-2D91-B516-15F4-0664B2B48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285" y="2260950"/>
            <a:ext cx="6653444" cy="49780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CB8C38F-CC20-7C2F-91C4-9DD46D0FEF42}"/>
              </a:ext>
            </a:extLst>
          </p:cNvPr>
          <p:cNvSpPr txBox="1"/>
          <p:nvPr/>
        </p:nvSpPr>
        <p:spPr>
          <a:xfrm>
            <a:off x="2057400" y="7922981"/>
            <a:ext cx="62183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Sentiment</a:t>
            </a: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RMSE=17.13525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37587D-B9F7-84A7-7188-E9F30CD4A22E}"/>
              </a:ext>
            </a:extLst>
          </p:cNvPr>
          <p:cNvSpPr txBox="1"/>
          <p:nvPr/>
        </p:nvSpPr>
        <p:spPr>
          <a:xfrm>
            <a:off x="10194816" y="7922981"/>
            <a:ext cx="5754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Sentiment</a:t>
            </a: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RMSE=15.18358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9153F7B7-4663-2250-0BD2-55DAC7D010B6}"/>
              </a:ext>
            </a:extLst>
          </p:cNvPr>
          <p:cNvSpPr txBox="1"/>
          <p:nvPr/>
        </p:nvSpPr>
        <p:spPr>
          <a:xfrm>
            <a:off x="-2819400" y="399313"/>
            <a:ext cx="16602196" cy="145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4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 Short-Term Memory)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73293" y="8418507"/>
            <a:ext cx="75407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Poppins"/>
              </a:rPr>
              <a:t>*Data taken from separate studies are attached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37" name="TextBox 21">
            <a:extLst>
              <a:ext uri="{FF2B5EF4-FFF2-40B4-BE49-F238E27FC236}">
                <a16:creationId xmlns:a16="http://schemas.microsoft.com/office/drawing/2014/main" id="{62CD2220-A3E5-BF21-8C59-AAEF88C7897B}"/>
              </a:ext>
            </a:extLst>
          </p:cNvPr>
          <p:cNvSpPr txBox="1"/>
          <p:nvPr/>
        </p:nvSpPr>
        <p:spPr>
          <a:xfrm>
            <a:off x="457200" y="459859"/>
            <a:ext cx="7951355" cy="147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61F954F7-2D57-E444-B3AB-481E9F7F734C}"/>
              </a:ext>
            </a:extLst>
          </p:cNvPr>
          <p:cNvSpPr txBox="1"/>
          <p:nvPr/>
        </p:nvSpPr>
        <p:spPr>
          <a:xfrm>
            <a:off x="794839" y="2860851"/>
            <a:ext cx="16519555" cy="574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ea typeface="Calibri" panose="020F0502020204030204" pitchFamily="34" charset="0"/>
              </a:rPr>
              <a:t>To analyse the sentiment expressed in stock-related tweets using natural language processing (NLP) techniques.</a:t>
            </a:r>
          </a:p>
          <a:p>
            <a:pPr marL="571500" indent="-5715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ea typeface="Calibri" panose="020F0502020204030204" pitchFamily="34" charset="0"/>
              </a:rPr>
              <a:t>Predicting the stock prices using sentiments.</a:t>
            </a:r>
          </a:p>
          <a:p>
            <a:pPr>
              <a:spcBef>
                <a:spcPct val="0"/>
              </a:spcBef>
            </a:pPr>
            <a:endParaRPr lang="en-IN" sz="3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endParaRPr lang="en-IN" sz="3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sz="3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71500" indent="-5715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ts val="290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ts val="290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IN" sz="3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3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73293" y="8418507"/>
            <a:ext cx="75407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Poppins"/>
              </a:rPr>
              <a:t>*Data taken from separate studies are attached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2" name="TextBox 21">
            <a:extLst>
              <a:ext uri="{FF2B5EF4-FFF2-40B4-BE49-F238E27FC236}">
                <a16:creationId xmlns:a16="http://schemas.microsoft.com/office/drawing/2014/main" id="{CEB7D0C8-DCBE-10C7-5191-7F23B2468F38}"/>
              </a:ext>
            </a:extLst>
          </p:cNvPr>
          <p:cNvSpPr txBox="1"/>
          <p:nvPr/>
        </p:nvSpPr>
        <p:spPr>
          <a:xfrm>
            <a:off x="762000" y="459859"/>
            <a:ext cx="7951355" cy="147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B73C6D-1FD8-C6D3-39E8-B2DF45B83EE4}"/>
              </a:ext>
            </a:extLst>
          </p:cNvPr>
          <p:cNvSpPr txBox="1"/>
          <p:nvPr/>
        </p:nvSpPr>
        <p:spPr>
          <a:xfrm>
            <a:off x="2300045" y="2439522"/>
            <a:ext cx="13473355" cy="4909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 has highest accuracy and performs significantly better than keyword based classification and VADER.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model with sentiment is marginally a better fit compared to without sentiment.</a:t>
            </a:r>
          </a:p>
        </p:txBody>
      </p:sp>
    </p:spTree>
    <p:extLst>
      <p:ext uri="{BB962C8B-B14F-4D97-AF65-F5344CB8AC3E}">
        <p14:creationId xmlns:p14="http://schemas.microsoft.com/office/powerpoint/2010/main" val="84600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33450"/>
            <a:ext cx="2982827" cy="59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>
                <a:solidFill>
                  <a:srgbClr val="FFFFFF"/>
                </a:solidFill>
                <a:latin typeface="Poppins"/>
              </a:rPr>
              <a:t>Topic Slide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8700" y="4046996"/>
            <a:ext cx="7836296" cy="5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went right? What went wrong?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749965"/>
            <a:ext cx="7836296" cy="5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circumstances changed?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5452934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Was there anything you didn't account for?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687958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was easy about implementing your plan?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922981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was difficult about implementing your plan?</a:t>
            </a:r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69194019-D66E-5A44-A992-0547668E47B1}"/>
              </a:ext>
            </a:extLst>
          </p:cNvPr>
          <p:cNvSpPr txBox="1"/>
          <p:nvPr/>
        </p:nvSpPr>
        <p:spPr>
          <a:xfrm>
            <a:off x="762000" y="459859"/>
            <a:ext cx="7951355" cy="147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EB5C08-9343-7C83-2F6A-0311117E643C}"/>
              </a:ext>
            </a:extLst>
          </p:cNvPr>
          <p:cNvSpPr txBox="1"/>
          <p:nvPr/>
        </p:nvSpPr>
        <p:spPr>
          <a:xfrm>
            <a:off x="1672089" y="2127023"/>
            <a:ext cx="13395720" cy="6651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data: Sentiment analysis algorithms require large amounts of data to train and operate effectively. However, there may be a limited amount of relevant data available, especially for smaller or less well-known companies.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Noise: Stock tweets often contain noise such as spam, irrelevant content, and misleading information. This can affect the accuracy of sentiment analysis algorithms and lead to incorrect stock price predictions.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unpredictability: Stock prices are affected by many unpredictable factors, such as changes in government policies, natural disasters, and unexpected news events. </a:t>
            </a:r>
          </a:p>
        </p:txBody>
      </p:sp>
    </p:spTree>
    <p:extLst>
      <p:ext uri="{BB962C8B-B14F-4D97-AF65-F5344CB8AC3E}">
        <p14:creationId xmlns:p14="http://schemas.microsoft.com/office/powerpoint/2010/main" val="97151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4749965"/>
            <a:ext cx="7836296" cy="5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circumstances changed?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687958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was easy about implementing your plan?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922981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was difficult about implementing your plan?</a:t>
            </a: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6D8945E0-0D41-643E-C2E2-823844F0E070}"/>
              </a:ext>
            </a:extLst>
          </p:cNvPr>
          <p:cNvSpPr txBox="1"/>
          <p:nvPr/>
        </p:nvSpPr>
        <p:spPr>
          <a:xfrm>
            <a:off x="1192645" y="459859"/>
            <a:ext cx="7951355" cy="147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15929-0223-1B87-16AE-1A0653EB5264}"/>
              </a:ext>
            </a:extLst>
          </p:cNvPr>
          <p:cNvSpPr txBox="1"/>
          <p:nvPr/>
        </p:nvSpPr>
        <p:spPr>
          <a:xfrm>
            <a:off x="1598378" y="2266434"/>
            <a:ext cx="14358187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sentiment for other companies: You could apply the same sentiment analysis techniques used for NVDIA to other companies on </a:t>
            </a:r>
            <a:r>
              <a:rPr lang="en-US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Stocktwits</a:t>
            </a:r>
            <a:endParaRPr lang="en-US" sz="3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real-time sentiment tracker: create a system that continuously scrapes </a:t>
            </a:r>
            <a:r>
              <a:rPr lang="en-US" sz="32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Stocktwits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sentiment data and updates stock price predictions in real-time.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Incorporate additional data sources: explore other data sources, such as news articles or financial reports, to improve the accuracy of your stock price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Attention model can be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7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73293" y="8418507"/>
            <a:ext cx="75407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Poppins"/>
              </a:rPr>
              <a:t>*Data taken from separate studies are attached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3" name="TextBox 21">
            <a:extLst>
              <a:ext uri="{FF2B5EF4-FFF2-40B4-BE49-F238E27FC236}">
                <a16:creationId xmlns:a16="http://schemas.microsoft.com/office/drawing/2014/main" id="{38B88AA0-630F-C554-CCA1-99462DDAB994}"/>
              </a:ext>
            </a:extLst>
          </p:cNvPr>
          <p:cNvSpPr txBox="1"/>
          <p:nvPr/>
        </p:nvSpPr>
        <p:spPr>
          <a:xfrm>
            <a:off x="1192645" y="459859"/>
            <a:ext cx="7951355" cy="147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C5132-5498-4218-0D4D-E5329C6513CC}"/>
              </a:ext>
            </a:extLst>
          </p:cNvPr>
          <p:cNvSpPr txBox="1"/>
          <p:nvPr/>
        </p:nvSpPr>
        <p:spPr>
          <a:xfrm>
            <a:off x="2133600" y="2400300"/>
            <a:ext cx="127254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Research Paper</a:t>
            </a:r>
          </a:p>
          <a:p>
            <a:r>
              <a:rPr lang="en-IN" sz="2400" b="1" u="sng" dirty="0">
                <a:solidFill>
                  <a:srgbClr val="0563C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Stock Emotions and Financial  Analysis and Time series analysis</a:t>
            </a:r>
            <a:endParaRPr lang="en-US" sz="2400" dirty="0">
              <a:latin typeface="+mj-lt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sz="3600" dirty="0"/>
              <a:t>BERT</a:t>
            </a:r>
          </a:p>
          <a:p>
            <a:r>
              <a:rPr lang="en-US" sz="2400" dirty="0">
                <a:hlinkClick r:id="rId4"/>
              </a:rPr>
              <a:t>https://jalammar.github.io/illustrated-transformer/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https://youtu.be/zJW57aCBCTk?list=PLam9sigHPGwOBuH4_4fr-XvDbe5uneaf6</a:t>
            </a:r>
            <a:endParaRPr lang="en-US" sz="2400" dirty="0"/>
          </a:p>
          <a:p>
            <a:endParaRPr lang="en-US" dirty="0"/>
          </a:p>
          <a:p>
            <a:r>
              <a:rPr lang="en-US" sz="3600" dirty="0"/>
              <a:t>VADER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https://medium.com/@mystery0116/nlp-how-does-nltk-vader-calculate-sentiment-6c32d0f5046b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https://blog.quantinsti.com/vader-sentiment/</a:t>
            </a:r>
            <a:endParaRPr lang="en-US" sz="2400" dirty="0"/>
          </a:p>
          <a:p>
            <a:endParaRPr lang="en-US" sz="2400" dirty="0"/>
          </a:p>
          <a:p>
            <a:r>
              <a:rPr lang="en-US" sz="3600" dirty="0"/>
              <a:t>LSTM</a:t>
            </a:r>
          </a:p>
          <a:p>
            <a:r>
              <a:rPr lang="en-US" sz="2400" dirty="0">
                <a:hlinkClick r:id="rId8"/>
              </a:rPr>
              <a:t>https://www.analyticsvidhya.com/blog/2022/03/an-overview-on-long-short-term-memory-lstm/</a:t>
            </a:r>
            <a:endParaRPr lang="en-US" sz="2400" dirty="0"/>
          </a:p>
          <a:p>
            <a:endParaRPr lang="en-US" sz="36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95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33450"/>
            <a:ext cx="2982827" cy="59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>
                <a:solidFill>
                  <a:srgbClr val="FFFFFF"/>
                </a:solidFill>
                <a:latin typeface="Poppins"/>
              </a:rPr>
              <a:t>Topic Slide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332795"/>
            <a:ext cx="9585136" cy="1177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37"/>
              </a:lnSpc>
              <a:spcBef>
                <a:spcPct val="0"/>
              </a:spcBef>
            </a:pPr>
            <a:r>
              <a:rPr lang="en-US" sz="6526" spc="-97">
                <a:solidFill>
                  <a:srgbClr val="FFFFFF"/>
                </a:solidFill>
                <a:latin typeface="Poppins Bold"/>
              </a:rPr>
              <a:t>Evaluating The Plan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28700" y="2811973"/>
            <a:ext cx="8848024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Was your problem solved? Did a new problem arise?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4046996"/>
            <a:ext cx="7836296" cy="5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went right? What went wrong?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749965"/>
            <a:ext cx="7836296" cy="55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circumstances changed?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5452934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Was there anything you didn't account for?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687958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was easy about implementing your plan?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7922981"/>
            <a:ext cx="7836296" cy="108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>
                <a:solidFill>
                  <a:srgbClr val="FFFFFF"/>
                </a:solidFill>
                <a:latin typeface="Poppins"/>
              </a:rPr>
              <a:t>What was difficult about implementing your plan?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645D29-4686-E345-1DC9-5941F65EE7A0}"/>
              </a:ext>
            </a:extLst>
          </p:cNvPr>
          <p:cNvSpPr txBox="1"/>
          <p:nvPr/>
        </p:nvSpPr>
        <p:spPr>
          <a:xfrm>
            <a:off x="3467100" y="3965135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3351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0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440258"/>
            <a:ext cx="2993842" cy="3463544"/>
            <a:chOff x="0" y="0"/>
            <a:chExt cx="919417" cy="1063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9417" cy="1063664"/>
            </a:xfrm>
            <a:custGeom>
              <a:avLst/>
              <a:gdLst/>
              <a:ahLst/>
              <a:cxnLst/>
              <a:rect l="l" t="t" r="r" b="b"/>
              <a:pathLst>
                <a:path w="919417" h="1063664">
                  <a:moveTo>
                    <a:pt x="62063" y="0"/>
                  </a:moveTo>
                  <a:lnTo>
                    <a:pt x="857355" y="0"/>
                  </a:lnTo>
                  <a:cubicBezTo>
                    <a:pt x="873815" y="0"/>
                    <a:pt x="889601" y="6539"/>
                    <a:pt x="901240" y="18178"/>
                  </a:cubicBezTo>
                  <a:cubicBezTo>
                    <a:pt x="912879" y="29817"/>
                    <a:pt x="919417" y="45603"/>
                    <a:pt x="919417" y="62063"/>
                  </a:cubicBezTo>
                  <a:lnTo>
                    <a:pt x="919417" y="1001601"/>
                  </a:lnTo>
                  <a:cubicBezTo>
                    <a:pt x="919417" y="1035878"/>
                    <a:pt x="891631" y="1063664"/>
                    <a:pt x="857355" y="1063664"/>
                  </a:cubicBezTo>
                  <a:lnTo>
                    <a:pt x="62063" y="1063664"/>
                  </a:lnTo>
                  <a:cubicBezTo>
                    <a:pt x="27786" y="1063664"/>
                    <a:pt x="0" y="1035878"/>
                    <a:pt x="0" y="1001601"/>
                  </a:cubicBezTo>
                  <a:lnTo>
                    <a:pt x="0" y="62063"/>
                  </a:lnTo>
                  <a:cubicBezTo>
                    <a:pt x="0" y="27786"/>
                    <a:pt x="27786" y="0"/>
                    <a:pt x="62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93010" y="3440258"/>
            <a:ext cx="2993842" cy="3463544"/>
            <a:chOff x="0" y="0"/>
            <a:chExt cx="919417" cy="1063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417" cy="1063664"/>
            </a:xfrm>
            <a:custGeom>
              <a:avLst/>
              <a:gdLst/>
              <a:ahLst/>
              <a:cxnLst/>
              <a:rect l="l" t="t" r="r" b="b"/>
              <a:pathLst>
                <a:path w="919417" h="1063664">
                  <a:moveTo>
                    <a:pt x="62063" y="0"/>
                  </a:moveTo>
                  <a:lnTo>
                    <a:pt x="857355" y="0"/>
                  </a:lnTo>
                  <a:cubicBezTo>
                    <a:pt x="873815" y="0"/>
                    <a:pt x="889601" y="6539"/>
                    <a:pt x="901240" y="18178"/>
                  </a:cubicBezTo>
                  <a:cubicBezTo>
                    <a:pt x="912879" y="29817"/>
                    <a:pt x="919417" y="45603"/>
                    <a:pt x="919417" y="62063"/>
                  </a:cubicBezTo>
                  <a:lnTo>
                    <a:pt x="919417" y="1001601"/>
                  </a:lnTo>
                  <a:cubicBezTo>
                    <a:pt x="919417" y="1035878"/>
                    <a:pt x="891631" y="1063664"/>
                    <a:pt x="857355" y="1063664"/>
                  </a:cubicBezTo>
                  <a:lnTo>
                    <a:pt x="62063" y="1063664"/>
                  </a:lnTo>
                  <a:cubicBezTo>
                    <a:pt x="27786" y="1063664"/>
                    <a:pt x="0" y="1035878"/>
                    <a:pt x="0" y="1001601"/>
                  </a:cubicBezTo>
                  <a:lnTo>
                    <a:pt x="0" y="62063"/>
                  </a:lnTo>
                  <a:cubicBezTo>
                    <a:pt x="0" y="27786"/>
                    <a:pt x="27786" y="0"/>
                    <a:pt x="62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37890" y="4481772"/>
            <a:ext cx="2993842" cy="3463544"/>
            <a:chOff x="0" y="0"/>
            <a:chExt cx="919417" cy="10636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9417" cy="1063664"/>
            </a:xfrm>
            <a:custGeom>
              <a:avLst/>
              <a:gdLst/>
              <a:ahLst/>
              <a:cxnLst/>
              <a:rect l="l" t="t" r="r" b="b"/>
              <a:pathLst>
                <a:path w="919417" h="1063664">
                  <a:moveTo>
                    <a:pt x="62063" y="0"/>
                  </a:moveTo>
                  <a:lnTo>
                    <a:pt x="857355" y="0"/>
                  </a:lnTo>
                  <a:cubicBezTo>
                    <a:pt x="873815" y="0"/>
                    <a:pt x="889601" y="6539"/>
                    <a:pt x="901240" y="18178"/>
                  </a:cubicBezTo>
                  <a:cubicBezTo>
                    <a:pt x="912879" y="29817"/>
                    <a:pt x="919417" y="45603"/>
                    <a:pt x="919417" y="62063"/>
                  </a:cubicBezTo>
                  <a:lnTo>
                    <a:pt x="919417" y="1001601"/>
                  </a:lnTo>
                  <a:cubicBezTo>
                    <a:pt x="919417" y="1035878"/>
                    <a:pt x="891631" y="1063664"/>
                    <a:pt x="857355" y="1063664"/>
                  </a:cubicBezTo>
                  <a:lnTo>
                    <a:pt x="62063" y="1063664"/>
                  </a:lnTo>
                  <a:cubicBezTo>
                    <a:pt x="27786" y="1063664"/>
                    <a:pt x="0" y="1035878"/>
                    <a:pt x="0" y="1001601"/>
                  </a:cubicBezTo>
                  <a:lnTo>
                    <a:pt x="0" y="62063"/>
                  </a:lnTo>
                  <a:cubicBezTo>
                    <a:pt x="0" y="27786"/>
                    <a:pt x="27786" y="0"/>
                    <a:pt x="62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48102" y="5315210"/>
            <a:ext cx="2993842" cy="3463544"/>
            <a:chOff x="0" y="0"/>
            <a:chExt cx="919417" cy="10636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9417" cy="1063664"/>
            </a:xfrm>
            <a:custGeom>
              <a:avLst/>
              <a:gdLst/>
              <a:ahLst/>
              <a:cxnLst/>
              <a:rect l="l" t="t" r="r" b="b"/>
              <a:pathLst>
                <a:path w="919417" h="1063664">
                  <a:moveTo>
                    <a:pt x="62063" y="0"/>
                  </a:moveTo>
                  <a:lnTo>
                    <a:pt x="857355" y="0"/>
                  </a:lnTo>
                  <a:cubicBezTo>
                    <a:pt x="873815" y="0"/>
                    <a:pt x="889601" y="6539"/>
                    <a:pt x="901240" y="18178"/>
                  </a:cubicBezTo>
                  <a:cubicBezTo>
                    <a:pt x="912879" y="29817"/>
                    <a:pt x="919417" y="45603"/>
                    <a:pt x="919417" y="62063"/>
                  </a:cubicBezTo>
                  <a:lnTo>
                    <a:pt x="919417" y="1001601"/>
                  </a:lnTo>
                  <a:cubicBezTo>
                    <a:pt x="919417" y="1035878"/>
                    <a:pt x="891631" y="1063664"/>
                    <a:pt x="857355" y="1063664"/>
                  </a:cubicBezTo>
                  <a:lnTo>
                    <a:pt x="62063" y="1063664"/>
                  </a:lnTo>
                  <a:cubicBezTo>
                    <a:pt x="27786" y="1063664"/>
                    <a:pt x="0" y="1035878"/>
                    <a:pt x="0" y="1001601"/>
                  </a:cubicBezTo>
                  <a:lnTo>
                    <a:pt x="0" y="62063"/>
                  </a:lnTo>
                  <a:cubicBezTo>
                    <a:pt x="0" y="27786"/>
                    <a:pt x="27786" y="0"/>
                    <a:pt x="62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56269" y="4481772"/>
            <a:ext cx="2993842" cy="3463544"/>
            <a:chOff x="0" y="0"/>
            <a:chExt cx="919417" cy="10636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9417" cy="1063664"/>
            </a:xfrm>
            <a:custGeom>
              <a:avLst/>
              <a:gdLst/>
              <a:ahLst/>
              <a:cxnLst/>
              <a:rect l="l" t="t" r="r" b="b"/>
              <a:pathLst>
                <a:path w="919417" h="1063664">
                  <a:moveTo>
                    <a:pt x="62063" y="0"/>
                  </a:moveTo>
                  <a:lnTo>
                    <a:pt x="857355" y="0"/>
                  </a:lnTo>
                  <a:cubicBezTo>
                    <a:pt x="873815" y="0"/>
                    <a:pt x="889601" y="6539"/>
                    <a:pt x="901240" y="18178"/>
                  </a:cubicBezTo>
                  <a:cubicBezTo>
                    <a:pt x="912879" y="29817"/>
                    <a:pt x="919417" y="45603"/>
                    <a:pt x="919417" y="62063"/>
                  </a:cubicBezTo>
                  <a:lnTo>
                    <a:pt x="919417" y="1001601"/>
                  </a:lnTo>
                  <a:cubicBezTo>
                    <a:pt x="919417" y="1035878"/>
                    <a:pt x="891631" y="1063664"/>
                    <a:pt x="857355" y="1063664"/>
                  </a:cubicBezTo>
                  <a:lnTo>
                    <a:pt x="62063" y="1063664"/>
                  </a:lnTo>
                  <a:cubicBezTo>
                    <a:pt x="27786" y="1063664"/>
                    <a:pt x="0" y="1035878"/>
                    <a:pt x="0" y="1001601"/>
                  </a:cubicBezTo>
                  <a:lnTo>
                    <a:pt x="0" y="62063"/>
                  </a:lnTo>
                  <a:cubicBezTo>
                    <a:pt x="0" y="27786"/>
                    <a:pt x="27786" y="0"/>
                    <a:pt x="62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39831" y="3079827"/>
            <a:ext cx="1571580" cy="157158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131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004141" y="3079827"/>
            <a:ext cx="1571580" cy="157158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131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049020" y="4077374"/>
            <a:ext cx="1571580" cy="157158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131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359233" y="4863164"/>
            <a:ext cx="1571580" cy="157158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131A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667399" y="4077374"/>
            <a:ext cx="1571580" cy="157158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0131A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45753" y="4323936"/>
            <a:ext cx="793019" cy="99127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16798" y="3385069"/>
            <a:ext cx="1030703" cy="966987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926673" y="4304301"/>
            <a:ext cx="1053030" cy="101090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57034" y="5051460"/>
            <a:ext cx="951623" cy="99127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270154" y="3404965"/>
            <a:ext cx="1039554" cy="921305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40737" y="4834589"/>
            <a:ext cx="298282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Data Description</a:t>
            </a:r>
          </a:p>
          <a:p>
            <a:pPr algn="ctr">
              <a:lnSpc>
                <a:spcPts val="3007"/>
              </a:lnSpc>
            </a:pPr>
            <a:endParaRPr lang="en-US" sz="2506" dirty="0">
              <a:solidFill>
                <a:srgbClr val="560216"/>
              </a:solidFill>
              <a:latin typeface="Poppins Medium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4596856" y="4834589"/>
            <a:ext cx="2342060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Conclusion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337890" y="5886405"/>
            <a:ext cx="2982827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Data Preprocessing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25985" y="5886405"/>
            <a:ext cx="266244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Stock Price</a:t>
            </a:r>
          </a:p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Prediction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819308" y="6686505"/>
            <a:ext cx="266244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Sentiment</a:t>
            </a:r>
          </a:p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Analysis</a:t>
            </a:r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472AF922-E08B-7516-603F-06A49A9F94AD}"/>
              </a:ext>
            </a:extLst>
          </p:cNvPr>
          <p:cNvSpPr txBox="1"/>
          <p:nvPr/>
        </p:nvSpPr>
        <p:spPr>
          <a:xfrm>
            <a:off x="1192645" y="452593"/>
            <a:ext cx="9933340" cy="965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6000" b="1" spc="-8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The Plan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32740"/>
            <a:ext cx="2982827" cy="59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>
                <a:solidFill>
                  <a:srgbClr val="FFFFFF"/>
                </a:solidFill>
                <a:latin typeface="Poppins"/>
              </a:rPr>
              <a:t>Topic Slide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85354" y="3515607"/>
            <a:ext cx="7173946" cy="49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031" lvl="1" indent="-299015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Poppins"/>
              </a:rPr>
              <a:t>Unexpected expenses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85354" y="4295442"/>
            <a:ext cx="7173946" cy="49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031" lvl="1" indent="-299015">
              <a:lnSpc>
                <a:spcPts val="3877"/>
              </a:lnSpc>
              <a:buFont typeface="Arial"/>
              <a:buChar char="•"/>
            </a:pPr>
            <a:r>
              <a:rPr lang="en-US" sz="2769" dirty="0">
                <a:solidFill>
                  <a:srgbClr val="FFFFFF"/>
                </a:solidFill>
                <a:latin typeface="Poppins"/>
              </a:rPr>
              <a:t>Too much debt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24" name="TextBox 21">
            <a:extLst>
              <a:ext uri="{FF2B5EF4-FFF2-40B4-BE49-F238E27FC236}">
                <a16:creationId xmlns:a16="http://schemas.microsoft.com/office/drawing/2014/main" id="{9F1C24D1-FAFE-199B-7473-E46A69D6AE76}"/>
              </a:ext>
            </a:extLst>
          </p:cNvPr>
          <p:cNvSpPr txBox="1"/>
          <p:nvPr/>
        </p:nvSpPr>
        <p:spPr>
          <a:xfrm>
            <a:off x="4226969" y="3555880"/>
            <a:ext cx="7951355" cy="1479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217758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473293" y="8418507"/>
            <a:ext cx="7540735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9"/>
              </a:lnSpc>
            </a:pPr>
            <a:r>
              <a:rPr lang="en-US" sz="2299">
                <a:solidFill>
                  <a:srgbClr val="FFFFFF"/>
                </a:solidFill>
                <a:latin typeface="Poppins"/>
              </a:rPr>
              <a:t>*Data taken from separate studies are attached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-1456643" y="7696415"/>
            <a:ext cx="2866064" cy="4978029"/>
            <a:chOff x="0" y="0"/>
            <a:chExt cx="812800" cy="14117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566019" y="9242292"/>
            <a:ext cx="2866064" cy="1493655"/>
            <a:chOff x="0" y="0"/>
            <a:chExt cx="812800" cy="4235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8035228">
            <a:off x="-292913" y="9603172"/>
            <a:ext cx="1315192" cy="128231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161B41-04AB-B431-1165-388BE599B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445372"/>
              </p:ext>
            </p:extLst>
          </p:nvPr>
        </p:nvGraphicFramePr>
        <p:xfrm>
          <a:off x="685800" y="774424"/>
          <a:ext cx="16407193" cy="741938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4763720">
                  <a:extLst>
                    <a:ext uri="{9D8B030D-6E8A-4147-A177-3AD203B41FA5}">
                      <a16:colId xmlns:a16="http://schemas.microsoft.com/office/drawing/2014/main" val="4105358811"/>
                    </a:ext>
                  </a:extLst>
                </a:gridCol>
                <a:gridCol w="2824925">
                  <a:extLst>
                    <a:ext uri="{9D8B030D-6E8A-4147-A177-3AD203B41FA5}">
                      <a16:colId xmlns:a16="http://schemas.microsoft.com/office/drawing/2014/main" val="3032359664"/>
                    </a:ext>
                  </a:extLst>
                </a:gridCol>
                <a:gridCol w="8818548">
                  <a:extLst>
                    <a:ext uri="{9D8B030D-6E8A-4147-A177-3AD203B41FA5}">
                      <a16:colId xmlns:a16="http://schemas.microsoft.com/office/drawing/2014/main" val="571811016"/>
                    </a:ext>
                  </a:extLst>
                </a:gridCol>
              </a:tblGrid>
              <a:tr h="416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131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131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13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651096"/>
                  </a:ext>
                </a:extLst>
              </a:tr>
              <a:tr h="4478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 identifier for each message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384076"/>
                  </a:ext>
                </a:extLst>
              </a:tr>
              <a:tr h="4642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Contains the text of each message used for </a:t>
                      </a:r>
                      <a:r>
                        <a:rPr lang="en-IN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nlp</a:t>
                      </a: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sentimental analysis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364950"/>
                  </a:ext>
                </a:extLst>
              </a:tr>
              <a:tr h="4520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Created_at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Date/Time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 and time when each message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58686"/>
                  </a:ext>
                </a:extLst>
              </a:tr>
              <a:tr h="416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 of persons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354029"/>
                  </a:ext>
                </a:extLst>
              </a:tr>
              <a:tr h="488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 or device used to post the message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832900"/>
                  </a:ext>
                </a:extLst>
              </a:tr>
              <a:tr h="565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 ticker symbol mentioned in the message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983806"/>
                  </a:ext>
                </a:extLst>
              </a:tr>
              <a:tr h="5099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Owned_Symbols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 ticker symbol that the user owns or has a position in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822658"/>
                  </a:ext>
                </a:extLst>
              </a:tr>
              <a:tr h="440433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Likes</a:t>
                      </a:r>
                      <a:endParaRPr lang="en-US" sz="20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Integer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likes received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481794"/>
                  </a:ext>
                </a:extLst>
              </a:tr>
              <a:tr h="565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Mentioned_users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 of other </a:t>
                      </a:r>
                      <a:r>
                        <a:rPr lang="en-IN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Stocktwits</a:t>
                      </a: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users mentioned in the message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41753"/>
                  </a:ext>
                </a:extLst>
              </a:tr>
              <a:tr h="5092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Entities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Contains information in the form of hashtags, mentions, or other text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69019"/>
                  </a:ext>
                </a:extLst>
              </a:tr>
              <a:tr h="4160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Links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embedded links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561298"/>
                  </a:ext>
                </a:extLst>
              </a:tr>
              <a:tr h="5712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Reshare_message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Contains information about the message that was reshared or reposted.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931021"/>
                  </a:ext>
                </a:extLst>
              </a:tr>
              <a:tr h="698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Conversation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Contains information about the conversation, including the ID of the original post and any subsequent replies.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131097"/>
                  </a:ext>
                </a:extLst>
              </a:tr>
              <a:tr h="4595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Reshares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Integer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times the message has been reshared or reposted by other users.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628" marR="45628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9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5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933450"/>
            <a:ext cx="2982827" cy="59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>
                <a:solidFill>
                  <a:srgbClr val="FFFFFF"/>
                </a:solidFill>
                <a:latin typeface="Poppins"/>
              </a:rPr>
              <a:t>Topic Slide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4749965"/>
            <a:ext cx="7836296" cy="51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3246" lvl="1" indent="-326623">
              <a:lnSpc>
                <a:spcPts val="4235"/>
              </a:lnSpc>
              <a:buFont typeface="Arial"/>
              <a:buChar char="•"/>
            </a:pPr>
            <a:r>
              <a:rPr lang="en-US" sz="3025" dirty="0">
                <a:solidFill>
                  <a:srgbClr val="FFFFFF"/>
                </a:solidFill>
                <a:latin typeface="Poppins"/>
              </a:rPr>
              <a:t>What circumstances changed?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44DD1C-8CD1-5BD4-4BB7-14F7C47222BD}"/>
              </a:ext>
            </a:extLst>
          </p:cNvPr>
          <p:cNvSpPr txBox="1"/>
          <p:nvPr/>
        </p:nvSpPr>
        <p:spPr>
          <a:xfrm>
            <a:off x="1326976" y="5559395"/>
            <a:ext cx="97982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https://www.data.world.com/datasets/soheiltehranipour/nvidia-tweets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contains 1056101 observations with 14 variables.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tweets from 2013-2022.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6B3E39AE-1825-84CE-C18E-56E58EAD79B8}"/>
              </a:ext>
            </a:extLst>
          </p:cNvPr>
          <p:cNvSpPr txBox="1"/>
          <p:nvPr/>
        </p:nvSpPr>
        <p:spPr>
          <a:xfrm>
            <a:off x="610753" y="182424"/>
            <a:ext cx="7951355" cy="1484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Description</a:t>
            </a: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3460B1B7-3666-04BF-1C73-A8B901BB0B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83338"/>
              </p:ext>
            </p:extLst>
          </p:nvPr>
        </p:nvGraphicFramePr>
        <p:xfrm>
          <a:off x="1288877" y="2121023"/>
          <a:ext cx="16222276" cy="264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0058400" imgH="1152622" progId="Excel.Sheet.12">
                  <p:embed/>
                </p:oleObj>
              </mc:Choice>
              <mc:Fallback>
                <p:oleObj name="Worksheet" r:id="rId4" imgW="10058400" imgH="1152622" progId="Excel.Sheet.12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3460B1B7-3666-04BF-1C73-A8B901BB0B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8877" y="2121023"/>
                        <a:ext cx="16222276" cy="264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00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440258"/>
            <a:ext cx="2993842" cy="3463544"/>
            <a:chOff x="0" y="0"/>
            <a:chExt cx="919417" cy="1063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9417" cy="1063664"/>
            </a:xfrm>
            <a:custGeom>
              <a:avLst/>
              <a:gdLst/>
              <a:ahLst/>
              <a:cxnLst/>
              <a:rect l="l" t="t" r="r" b="b"/>
              <a:pathLst>
                <a:path w="919417" h="1063664">
                  <a:moveTo>
                    <a:pt x="62063" y="0"/>
                  </a:moveTo>
                  <a:lnTo>
                    <a:pt x="857355" y="0"/>
                  </a:lnTo>
                  <a:cubicBezTo>
                    <a:pt x="873815" y="0"/>
                    <a:pt x="889601" y="6539"/>
                    <a:pt x="901240" y="18178"/>
                  </a:cubicBezTo>
                  <a:cubicBezTo>
                    <a:pt x="912879" y="29817"/>
                    <a:pt x="919417" y="45603"/>
                    <a:pt x="919417" y="62063"/>
                  </a:cubicBezTo>
                  <a:lnTo>
                    <a:pt x="919417" y="1001601"/>
                  </a:lnTo>
                  <a:cubicBezTo>
                    <a:pt x="919417" y="1035878"/>
                    <a:pt x="891631" y="1063664"/>
                    <a:pt x="857355" y="1063664"/>
                  </a:cubicBezTo>
                  <a:lnTo>
                    <a:pt x="62063" y="1063664"/>
                  </a:lnTo>
                  <a:cubicBezTo>
                    <a:pt x="27786" y="1063664"/>
                    <a:pt x="0" y="1035878"/>
                    <a:pt x="0" y="1001601"/>
                  </a:cubicBezTo>
                  <a:lnTo>
                    <a:pt x="0" y="62063"/>
                  </a:lnTo>
                  <a:cubicBezTo>
                    <a:pt x="0" y="27786"/>
                    <a:pt x="27786" y="0"/>
                    <a:pt x="62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93010" y="3440258"/>
            <a:ext cx="2993842" cy="3463544"/>
            <a:chOff x="0" y="0"/>
            <a:chExt cx="919417" cy="10636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9417" cy="1063664"/>
            </a:xfrm>
            <a:custGeom>
              <a:avLst/>
              <a:gdLst/>
              <a:ahLst/>
              <a:cxnLst/>
              <a:rect l="l" t="t" r="r" b="b"/>
              <a:pathLst>
                <a:path w="919417" h="1063664">
                  <a:moveTo>
                    <a:pt x="62063" y="0"/>
                  </a:moveTo>
                  <a:lnTo>
                    <a:pt x="857355" y="0"/>
                  </a:lnTo>
                  <a:cubicBezTo>
                    <a:pt x="873815" y="0"/>
                    <a:pt x="889601" y="6539"/>
                    <a:pt x="901240" y="18178"/>
                  </a:cubicBezTo>
                  <a:cubicBezTo>
                    <a:pt x="912879" y="29817"/>
                    <a:pt x="919417" y="45603"/>
                    <a:pt x="919417" y="62063"/>
                  </a:cubicBezTo>
                  <a:lnTo>
                    <a:pt x="919417" y="1001601"/>
                  </a:lnTo>
                  <a:cubicBezTo>
                    <a:pt x="919417" y="1035878"/>
                    <a:pt x="891631" y="1063664"/>
                    <a:pt x="857355" y="1063664"/>
                  </a:cubicBezTo>
                  <a:lnTo>
                    <a:pt x="62063" y="1063664"/>
                  </a:lnTo>
                  <a:cubicBezTo>
                    <a:pt x="27786" y="1063664"/>
                    <a:pt x="0" y="1035878"/>
                    <a:pt x="0" y="1001601"/>
                  </a:cubicBezTo>
                  <a:lnTo>
                    <a:pt x="0" y="62063"/>
                  </a:lnTo>
                  <a:cubicBezTo>
                    <a:pt x="0" y="27786"/>
                    <a:pt x="27786" y="0"/>
                    <a:pt x="62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92257" y="3169486"/>
            <a:ext cx="2993842" cy="3463544"/>
            <a:chOff x="0" y="0"/>
            <a:chExt cx="919417" cy="10636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9417" cy="1063664"/>
            </a:xfrm>
            <a:custGeom>
              <a:avLst/>
              <a:gdLst/>
              <a:ahLst/>
              <a:cxnLst/>
              <a:rect l="l" t="t" r="r" b="b"/>
              <a:pathLst>
                <a:path w="919417" h="1063664">
                  <a:moveTo>
                    <a:pt x="62063" y="0"/>
                  </a:moveTo>
                  <a:lnTo>
                    <a:pt x="857355" y="0"/>
                  </a:lnTo>
                  <a:cubicBezTo>
                    <a:pt x="873815" y="0"/>
                    <a:pt x="889601" y="6539"/>
                    <a:pt x="901240" y="18178"/>
                  </a:cubicBezTo>
                  <a:cubicBezTo>
                    <a:pt x="912879" y="29817"/>
                    <a:pt x="919417" y="45603"/>
                    <a:pt x="919417" y="62063"/>
                  </a:cubicBezTo>
                  <a:lnTo>
                    <a:pt x="919417" y="1001601"/>
                  </a:lnTo>
                  <a:cubicBezTo>
                    <a:pt x="919417" y="1035878"/>
                    <a:pt x="891631" y="1063664"/>
                    <a:pt x="857355" y="1063664"/>
                  </a:cubicBezTo>
                  <a:lnTo>
                    <a:pt x="62063" y="1063664"/>
                  </a:lnTo>
                  <a:cubicBezTo>
                    <a:pt x="27786" y="1063664"/>
                    <a:pt x="0" y="1035878"/>
                    <a:pt x="0" y="1001601"/>
                  </a:cubicBezTo>
                  <a:lnTo>
                    <a:pt x="0" y="62063"/>
                  </a:lnTo>
                  <a:cubicBezTo>
                    <a:pt x="0" y="27786"/>
                    <a:pt x="27786" y="0"/>
                    <a:pt x="62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48102" y="5315210"/>
            <a:ext cx="2993842" cy="3463544"/>
            <a:chOff x="0" y="0"/>
            <a:chExt cx="919417" cy="10636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9417" cy="1063664"/>
            </a:xfrm>
            <a:custGeom>
              <a:avLst/>
              <a:gdLst/>
              <a:ahLst/>
              <a:cxnLst/>
              <a:rect l="l" t="t" r="r" b="b"/>
              <a:pathLst>
                <a:path w="919417" h="1063664">
                  <a:moveTo>
                    <a:pt x="62063" y="0"/>
                  </a:moveTo>
                  <a:lnTo>
                    <a:pt x="857355" y="0"/>
                  </a:lnTo>
                  <a:cubicBezTo>
                    <a:pt x="873815" y="0"/>
                    <a:pt x="889601" y="6539"/>
                    <a:pt x="901240" y="18178"/>
                  </a:cubicBezTo>
                  <a:cubicBezTo>
                    <a:pt x="912879" y="29817"/>
                    <a:pt x="919417" y="45603"/>
                    <a:pt x="919417" y="62063"/>
                  </a:cubicBezTo>
                  <a:lnTo>
                    <a:pt x="919417" y="1001601"/>
                  </a:lnTo>
                  <a:cubicBezTo>
                    <a:pt x="919417" y="1035878"/>
                    <a:pt x="891631" y="1063664"/>
                    <a:pt x="857355" y="1063664"/>
                  </a:cubicBezTo>
                  <a:lnTo>
                    <a:pt x="62063" y="1063664"/>
                  </a:lnTo>
                  <a:cubicBezTo>
                    <a:pt x="27786" y="1063664"/>
                    <a:pt x="0" y="1035878"/>
                    <a:pt x="0" y="1001601"/>
                  </a:cubicBezTo>
                  <a:lnTo>
                    <a:pt x="0" y="62063"/>
                  </a:lnTo>
                  <a:cubicBezTo>
                    <a:pt x="0" y="27786"/>
                    <a:pt x="27786" y="0"/>
                    <a:pt x="62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56270" y="4481772"/>
            <a:ext cx="2993842" cy="3463544"/>
            <a:chOff x="0" y="0"/>
            <a:chExt cx="919417" cy="10636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9417" cy="1063664"/>
            </a:xfrm>
            <a:custGeom>
              <a:avLst/>
              <a:gdLst/>
              <a:ahLst/>
              <a:cxnLst/>
              <a:rect l="l" t="t" r="r" b="b"/>
              <a:pathLst>
                <a:path w="919417" h="1063664">
                  <a:moveTo>
                    <a:pt x="62063" y="0"/>
                  </a:moveTo>
                  <a:lnTo>
                    <a:pt x="857355" y="0"/>
                  </a:lnTo>
                  <a:cubicBezTo>
                    <a:pt x="873815" y="0"/>
                    <a:pt x="889601" y="6539"/>
                    <a:pt x="901240" y="18178"/>
                  </a:cubicBezTo>
                  <a:cubicBezTo>
                    <a:pt x="912879" y="29817"/>
                    <a:pt x="919417" y="45603"/>
                    <a:pt x="919417" y="62063"/>
                  </a:cubicBezTo>
                  <a:lnTo>
                    <a:pt x="919417" y="1001601"/>
                  </a:lnTo>
                  <a:cubicBezTo>
                    <a:pt x="919417" y="1035878"/>
                    <a:pt x="891631" y="1063664"/>
                    <a:pt x="857355" y="1063664"/>
                  </a:cubicBezTo>
                  <a:lnTo>
                    <a:pt x="62063" y="1063664"/>
                  </a:lnTo>
                  <a:cubicBezTo>
                    <a:pt x="27786" y="1063664"/>
                    <a:pt x="0" y="1035878"/>
                    <a:pt x="0" y="1001601"/>
                  </a:cubicBezTo>
                  <a:lnTo>
                    <a:pt x="0" y="62063"/>
                  </a:lnTo>
                  <a:cubicBezTo>
                    <a:pt x="0" y="27786"/>
                    <a:pt x="27786" y="0"/>
                    <a:pt x="62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30675" y="4233491"/>
            <a:ext cx="3310214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Removing </a:t>
            </a:r>
          </a:p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HTML tags</a:t>
            </a:r>
          </a:p>
          <a:p>
            <a:pPr algn="ctr">
              <a:lnSpc>
                <a:spcPts val="3007"/>
              </a:lnSpc>
            </a:pPr>
            <a:endParaRPr lang="en-US" sz="2506" dirty="0">
              <a:solidFill>
                <a:srgbClr val="560216"/>
              </a:solidFill>
              <a:latin typeface="Poppins Medium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353626" y="6402940"/>
            <a:ext cx="234206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Mentions and usernames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164300" y="6185563"/>
            <a:ext cx="298282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Handling Special Characters and emojis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125985" y="5886405"/>
            <a:ext cx="266244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endParaRPr lang="en-US" sz="2506" dirty="0">
              <a:solidFill>
                <a:srgbClr val="560216"/>
              </a:solidFill>
              <a:latin typeface="Poppins Medium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7739962" y="4267681"/>
            <a:ext cx="266244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Removing Duplicates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7F1957-5A41-1C2E-54AE-CC48C69CCDB0}"/>
              </a:ext>
            </a:extLst>
          </p:cNvPr>
          <p:cNvCxnSpPr/>
          <p:nvPr/>
        </p:nvCxnSpPr>
        <p:spPr>
          <a:xfrm flipV="1">
            <a:off x="712328" y="5416441"/>
            <a:ext cx="16660785" cy="10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EB5A0D4-495A-FE67-3ACA-9F7CBD8994EB}"/>
              </a:ext>
            </a:extLst>
          </p:cNvPr>
          <p:cNvSpPr/>
          <p:nvPr/>
        </p:nvSpPr>
        <p:spPr>
          <a:xfrm>
            <a:off x="1551567" y="2568967"/>
            <a:ext cx="2089290" cy="1222400"/>
          </a:xfrm>
          <a:prstGeom prst="roundRect">
            <a:avLst/>
          </a:prstGeom>
          <a:solidFill>
            <a:srgbClr val="8013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&amp;#39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8DCDE51-FBB0-3EAF-499A-2D698D3A11E2}"/>
              </a:ext>
            </a:extLst>
          </p:cNvPr>
          <p:cNvSpPr/>
          <p:nvPr/>
        </p:nvSpPr>
        <p:spPr>
          <a:xfrm>
            <a:off x="14512357" y="2626136"/>
            <a:ext cx="2120909" cy="1372551"/>
          </a:xfrm>
          <a:prstGeom prst="roundRect">
            <a:avLst/>
          </a:prstGeom>
          <a:solidFill>
            <a:srgbClr val="8013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http://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F3C511E-5FD8-ACCD-B8B8-E2A45C70B570}"/>
              </a:ext>
            </a:extLst>
          </p:cNvPr>
          <p:cNvSpPr/>
          <p:nvPr/>
        </p:nvSpPr>
        <p:spPr>
          <a:xfrm>
            <a:off x="8051012" y="2577947"/>
            <a:ext cx="2089290" cy="1222400"/>
          </a:xfrm>
          <a:prstGeom prst="roundRect">
            <a:avLst/>
          </a:prstGeom>
          <a:solidFill>
            <a:srgbClr val="8013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Dups</a:t>
            </a:r>
          </a:p>
          <a:p>
            <a:pPr algn="ctr"/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EBD4557-25E7-7859-0778-A6A60DC0C462}"/>
              </a:ext>
            </a:extLst>
          </p:cNvPr>
          <p:cNvSpPr/>
          <p:nvPr/>
        </p:nvSpPr>
        <p:spPr>
          <a:xfrm>
            <a:off x="11489500" y="7556354"/>
            <a:ext cx="2089290" cy="1222400"/>
          </a:xfrm>
          <a:prstGeom prst="roundRect">
            <a:avLst/>
          </a:prstGeom>
          <a:solidFill>
            <a:srgbClr val="8013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@Amazon</a:t>
            </a:r>
          </a:p>
          <a:p>
            <a:pPr algn="ctr"/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6125431-DCD7-BEB7-F523-549C02F47E16}"/>
              </a:ext>
            </a:extLst>
          </p:cNvPr>
          <p:cNvSpPr/>
          <p:nvPr/>
        </p:nvSpPr>
        <p:spPr>
          <a:xfrm>
            <a:off x="4611068" y="7624334"/>
            <a:ext cx="2089290" cy="1222400"/>
          </a:xfrm>
          <a:prstGeom prst="roundRect">
            <a:avLst/>
          </a:prstGeom>
          <a:solidFill>
            <a:srgbClr val="8013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$€£¥</a:t>
            </a:r>
          </a:p>
          <a:p>
            <a:pPr algn="ctr"/>
            <a:r>
              <a:rPr lang="en-US" sz="3200" b="0" i="0" dirty="0">
                <a:solidFill>
                  <a:srgbClr val="202124"/>
                </a:solidFill>
                <a:effectLst/>
                <a:latin typeface="Google Sans"/>
              </a:rPr>
              <a:t>🤑</a:t>
            </a:r>
            <a:r>
              <a:rPr lang="en-US" sz="3200" b="0" i="0" dirty="0">
                <a:solidFill>
                  <a:srgbClr val="040C28"/>
                </a:solidFill>
                <a:effectLst/>
                <a:latin typeface="Google Sans"/>
              </a:rPr>
              <a:t>💰💸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96FEDF-6E71-D2BB-770A-9A77CE04B6E9}"/>
              </a:ext>
            </a:extLst>
          </p:cNvPr>
          <p:cNvSpPr txBox="1"/>
          <p:nvPr/>
        </p:nvSpPr>
        <p:spPr>
          <a:xfrm>
            <a:off x="14293010" y="4360592"/>
            <a:ext cx="2790593" cy="47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6" dirty="0">
                <a:solidFill>
                  <a:srgbClr val="560216"/>
                </a:solidFill>
                <a:latin typeface="Poppins Medium Bold"/>
              </a:rPr>
              <a:t>Removing URLs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5DD3BD-ABA2-6E83-6A1C-D95668D8201A}"/>
              </a:ext>
            </a:extLst>
          </p:cNvPr>
          <p:cNvCxnSpPr>
            <a:cxnSpLocks/>
          </p:cNvCxnSpPr>
          <p:nvPr/>
        </p:nvCxnSpPr>
        <p:spPr>
          <a:xfrm>
            <a:off x="2585782" y="5037122"/>
            <a:ext cx="10430" cy="487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E2B6362-B0B0-30E9-DFE0-53320263EEC9}"/>
              </a:ext>
            </a:extLst>
          </p:cNvPr>
          <p:cNvCxnSpPr>
            <a:cxnSpLocks/>
          </p:cNvCxnSpPr>
          <p:nvPr/>
        </p:nvCxnSpPr>
        <p:spPr>
          <a:xfrm>
            <a:off x="5655713" y="5470470"/>
            <a:ext cx="0" cy="715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7B28B79-C68A-C014-ACDB-EB27943DEC89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9071184" y="5037122"/>
            <a:ext cx="0" cy="467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1F5D453-84D8-263C-AEA5-71AABCB5278B}"/>
              </a:ext>
            </a:extLst>
          </p:cNvPr>
          <p:cNvCxnSpPr/>
          <p:nvPr/>
        </p:nvCxnSpPr>
        <p:spPr>
          <a:xfrm flipV="1">
            <a:off x="12453191" y="5470470"/>
            <a:ext cx="0" cy="800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8E9C698-4D99-7DDD-61AC-4E305341FA49}"/>
              </a:ext>
            </a:extLst>
          </p:cNvPr>
          <p:cNvCxnSpPr/>
          <p:nvPr/>
        </p:nvCxnSpPr>
        <p:spPr>
          <a:xfrm>
            <a:off x="15688306" y="4838543"/>
            <a:ext cx="0" cy="577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21">
            <a:extLst>
              <a:ext uri="{FF2B5EF4-FFF2-40B4-BE49-F238E27FC236}">
                <a16:creationId xmlns:a16="http://schemas.microsoft.com/office/drawing/2014/main" id="{8B12E248-60D5-05A7-B743-7D56EA3515FC}"/>
              </a:ext>
            </a:extLst>
          </p:cNvPr>
          <p:cNvSpPr txBox="1"/>
          <p:nvPr/>
        </p:nvSpPr>
        <p:spPr>
          <a:xfrm>
            <a:off x="1192645" y="459859"/>
            <a:ext cx="7951355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00415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52" grpId="0" animBg="1"/>
      <p:bldP spid="56" grpId="0" animBg="1"/>
      <p:bldP spid="57" grpId="0" animBg="1"/>
      <p:bldP spid="58" grpId="0" animBg="1"/>
      <p:bldP spid="59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32740"/>
            <a:ext cx="2982827" cy="59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0"/>
              </a:lnSpc>
              <a:spcBef>
                <a:spcPct val="0"/>
              </a:spcBef>
            </a:pPr>
            <a:r>
              <a:rPr lang="en-US" sz="3314">
                <a:solidFill>
                  <a:srgbClr val="FFFFFF"/>
                </a:solidFill>
                <a:latin typeface="Poppins"/>
              </a:rPr>
              <a:t>Topic Slide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85354" y="3515607"/>
            <a:ext cx="7173946" cy="49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031" lvl="1" indent="-299015">
              <a:lnSpc>
                <a:spcPts val="3877"/>
              </a:lnSpc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Poppins"/>
              </a:rPr>
              <a:t>Unexpected expenses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85354" y="4295442"/>
            <a:ext cx="7173946" cy="49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8031" lvl="1" indent="-299015">
              <a:lnSpc>
                <a:spcPts val="3877"/>
              </a:lnSpc>
              <a:buFont typeface="Arial"/>
              <a:buChar char="•"/>
            </a:pPr>
            <a:r>
              <a:rPr lang="en-US" sz="2769" dirty="0">
                <a:solidFill>
                  <a:srgbClr val="FFFFFF"/>
                </a:solidFill>
                <a:latin typeface="Poppins"/>
              </a:rPr>
              <a:t>Too much debt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5577504" y="7969793"/>
            <a:ext cx="3540329" cy="3097788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069270" y="6220713"/>
            <a:ext cx="2570958" cy="4465463"/>
            <a:chOff x="0" y="0"/>
            <a:chExt cx="812800" cy="14117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821789" y="-2232732"/>
            <a:ext cx="2866064" cy="4978029"/>
            <a:chOff x="0" y="0"/>
            <a:chExt cx="812800" cy="14117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411742"/>
            </a:xfrm>
            <a:custGeom>
              <a:avLst/>
              <a:gdLst/>
              <a:ahLst/>
              <a:cxnLst/>
              <a:rect l="l" t="t" r="r" b="b"/>
              <a:pathLst>
                <a:path w="812800" h="1411742">
                  <a:moveTo>
                    <a:pt x="406400" y="0"/>
                  </a:moveTo>
                  <a:lnTo>
                    <a:pt x="812800" y="705871"/>
                  </a:lnTo>
                  <a:lnTo>
                    <a:pt x="406400" y="1411742"/>
                  </a:lnTo>
                  <a:lnTo>
                    <a:pt x="0" y="70587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B192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931165" y="-294234"/>
            <a:ext cx="2866064" cy="1493655"/>
            <a:chOff x="0" y="0"/>
            <a:chExt cx="812800" cy="4235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23592"/>
            </a:xfrm>
            <a:custGeom>
              <a:avLst/>
              <a:gdLst/>
              <a:ahLst/>
              <a:cxnLst/>
              <a:rect l="l" t="t" r="r" b="b"/>
              <a:pathLst>
                <a:path w="812800" h="423592">
                  <a:moveTo>
                    <a:pt x="406400" y="423592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23592"/>
                  </a:lnTo>
                  <a:close/>
                </a:path>
              </a:pathLst>
            </a:custGeom>
            <a:solidFill>
              <a:srgbClr val="BC182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590473">
            <a:off x="16282728" y="9511601"/>
            <a:ext cx="2663164" cy="25965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764771">
            <a:off x="17208931" y="710310"/>
            <a:ext cx="1315192" cy="128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B7D57C2-00DF-2F0E-D9D7-A4788304C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24074" r="37500" b="31481"/>
          <a:stretch/>
        </p:blipFill>
        <p:spPr>
          <a:xfrm>
            <a:off x="609600" y="1428785"/>
            <a:ext cx="7384155" cy="36020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B498C0-0467-59A3-F7AF-3720DE67D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00" t="9259" r="42199" b="50000"/>
          <a:stretch/>
        </p:blipFill>
        <p:spPr>
          <a:xfrm>
            <a:off x="9529852" y="4664605"/>
            <a:ext cx="7274459" cy="4136495"/>
          </a:xfrm>
          <a:prstGeom prst="rect">
            <a:avLst/>
          </a:prstGeom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67299B1-0AA4-6AAC-D73B-BB8064ADAFE0}"/>
              </a:ext>
            </a:extLst>
          </p:cNvPr>
          <p:cNvCxnSpPr>
            <a:cxnSpLocks/>
          </p:cNvCxnSpPr>
          <p:nvPr/>
        </p:nvCxnSpPr>
        <p:spPr>
          <a:xfrm>
            <a:off x="7742467" y="4444090"/>
            <a:ext cx="1977341" cy="176553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58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2512</TotalTime>
  <Words>1592</Words>
  <Application>Microsoft Office PowerPoint</Application>
  <PresentationFormat>Custom</PresentationFormat>
  <Paragraphs>297</Paragraphs>
  <Slides>34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Canva Sans 2 Bold</vt:lpstr>
      <vt:lpstr>Poppins Bold</vt:lpstr>
      <vt:lpstr>Poppins Medium Bold</vt:lpstr>
      <vt:lpstr>Cambria Math</vt:lpstr>
      <vt:lpstr>Canva Sans 1</vt:lpstr>
      <vt:lpstr>Google Sans</vt:lpstr>
      <vt:lpstr>Calibri Light</vt:lpstr>
      <vt:lpstr>Canva Sans 2</vt:lpstr>
      <vt:lpstr>Calibri</vt:lpstr>
      <vt:lpstr>Times New Roman</vt:lpstr>
      <vt:lpstr>Poppins</vt:lpstr>
      <vt:lpstr>Helvetica Now Condensed</vt:lpstr>
      <vt:lpstr>Arial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White Modern Financial Problem Solving Strategies Presentation</dc:title>
  <dc:creator>Tanmay</dc:creator>
  <cp:lastModifiedBy>Raj Malkar</cp:lastModifiedBy>
  <cp:revision>67</cp:revision>
  <dcterms:created xsi:type="dcterms:W3CDTF">2006-08-16T00:00:00Z</dcterms:created>
  <dcterms:modified xsi:type="dcterms:W3CDTF">2023-04-27T08:25:56Z</dcterms:modified>
  <dc:identifier>DAFhHLKHPv8</dc:identifier>
</cp:coreProperties>
</file>